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sldIdLst>
    <p:sldId id="269" r:id="rId2"/>
    <p:sldId id="256" r:id="rId3"/>
    <p:sldId id="270" r:id="rId4"/>
    <p:sldId id="268" r:id="rId5"/>
    <p:sldId id="267" r:id="rId6"/>
    <p:sldId id="257" r:id="rId7"/>
    <p:sldId id="258" r:id="rId8"/>
    <p:sldId id="259" r:id="rId9"/>
    <p:sldId id="260" r:id="rId10"/>
    <p:sldId id="261" r:id="rId11"/>
    <p:sldId id="262" r:id="rId12"/>
    <p:sldId id="263" r:id="rId13"/>
    <p:sldId id="265" r:id="rId14"/>
    <p:sldId id="264" r:id="rId15"/>
    <p:sldId id="266" r:id="rId16"/>
  </p:sldIdLst>
  <p:sldSz cx="6858000" cy="9907588"/>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27"/>
    <p:restoredTop sz="94729"/>
  </p:normalViewPr>
  <p:slideViewPr>
    <p:cSldViewPr snapToGrid="0" snapToObjects="1">
      <p:cViewPr>
        <p:scale>
          <a:sx n="200" d="100"/>
          <a:sy n="200" d="100"/>
        </p:scale>
        <p:origin x="-6715" y="-87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451"/>
            <a:ext cx="5829300" cy="3449308"/>
          </a:xfrm>
        </p:spPr>
        <p:txBody>
          <a:bodyPr anchor="b"/>
          <a:lstStyle>
            <a:lvl1pPr algn="ctr">
              <a:defRPr sz="4500"/>
            </a:lvl1pPr>
          </a:lstStyle>
          <a:p>
            <a:r>
              <a:rPr lang="ko-KR" altLang="en-US"/>
              <a:t>마스터 제목 스타일 편집</a:t>
            </a:r>
            <a:endParaRPr lang="en-US" dirty="0"/>
          </a:p>
        </p:txBody>
      </p:sp>
      <p:sp>
        <p:nvSpPr>
          <p:cNvPr id="3" name="Subtitle 2"/>
          <p:cNvSpPr>
            <a:spLocks noGrp="1"/>
          </p:cNvSpPr>
          <p:nvPr>
            <p:ph type="subTitle" idx="1"/>
          </p:nvPr>
        </p:nvSpPr>
        <p:spPr>
          <a:xfrm>
            <a:off x="857250" y="5203778"/>
            <a:ext cx="5143500" cy="2392040"/>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6E466C26-9944-FA46-B4EE-3FBAD8358AF0}" type="datetimeFigureOut">
              <a:rPr kumimoji="1" lang="ko-KR" altLang="en-US" smtClean="0"/>
              <a:t>2020-11-10</a:t>
            </a:fld>
            <a:endParaRPr kumimoji="1" lang="ko-KR" altLang="en-US"/>
          </a:p>
        </p:txBody>
      </p:sp>
      <p:sp>
        <p:nvSpPr>
          <p:cNvPr id="5" name="Footer Placeholder 4"/>
          <p:cNvSpPr>
            <a:spLocks noGrp="1"/>
          </p:cNvSpPr>
          <p:nvPr>
            <p:ph type="ftr" sz="quarter" idx="11"/>
          </p:nvPr>
        </p:nvSpPr>
        <p:spPr/>
        <p:txBody>
          <a:bodyPr/>
          <a:lstStyle/>
          <a:p>
            <a:endParaRPr kumimoji="1" lang="ko-KR" altLang="en-US"/>
          </a:p>
        </p:txBody>
      </p:sp>
      <p:sp>
        <p:nvSpPr>
          <p:cNvPr id="6" name="Slide Number Placeholder 5"/>
          <p:cNvSpPr>
            <a:spLocks noGrp="1"/>
          </p:cNvSpPr>
          <p:nvPr>
            <p:ph type="sldNum" sz="quarter" idx="12"/>
          </p:nvPr>
        </p:nvSpPr>
        <p:spPr/>
        <p:txBody>
          <a:bodyPr/>
          <a:lstStyle/>
          <a:p>
            <a:fld id="{140341A3-35C8-AF46-9DCA-F3D1B3441688}" type="slidenum">
              <a:rPr kumimoji="1" lang="ko-KR" altLang="en-US" smtClean="0"/>
              <a:t>‹#›</a:t>
            </a:fld>
            <a:endParaRPr kumimoji="1" lang="ko-KR" altLang="en-US"/>
          </a:p>
        </p:txBody>
      </p:sp>
    </p:spTree>
    <p:extLst>
      <p:ext uri="{BB962C8B-B14F-4D97-AF65-F5344CB8AC3E}">
        <p14:creationId xmlns:p14="http://schemas.microsoft.com/office/powerpoint/2010/main" val="3856025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6E466C26-9944-FA46-B4EE-3FBAD8358AF0}" type="datetimeFigureOut">
              <a:rPr kumimoji="1" lang="ko-KR" altLang="en-US" smtClean="0"/>
              <a:t>2020-11-10</a:t>
            </a:fld>
            <a:endParaRPr kumimoji="1" lang="ko-KR" altLang="en-US"/>
          </a:p>
        </p:txBody>
      </p:sp>
      <p:sp>
        <p:nvSpPr>
          <p:cNvPr id="5" name="Footer Placeholder 4"/>
          <p:cNvSpPr>
            <a:spLocks noGrp="1"/>
          </p:cNvSpPr>
          <p:nvPr>
            <p:ph type="ftr" sz="quarter" idx="11"/>
          </p:nvPr>
        </p:nvSpPr>
        <p:spPr/>
        <p:txBody>
          <a:bodyPr/>
          <a:lstStyle/>
          <a:p>
            <a:endParaRPr kumimoji="1" lang="ko-KR" altLang="en-US"/>
          </a:p>
        </p:txBody>
      </p:sp>
      <p:sp>
        <p:nvSpPr>
          <p:cNvPr id="6" name="Slide Number Placeholder 5"/>
          <p:cNvSpPr>
            <a:spLocks noGrp="1"/>
          </p:cNvSpPr>
          <p:nvPr>
            <p:ph type="sldNum" sz="quarter" idx="12"/>
          </p:nvPr>
        </p:nvSpPr>
        <p:spPr/>
        <p:txBody>
          <a:bodyPr/>
          <a:lstStyle/>
          <a:p>
            <a:fld id="{140341A3-35C8-AF46-9DCA-F3D1B3441688}" type="slidenum">
              <a:rPr kumimoji="1" lang="ko-KR" altLang="en-US" smtClean="0"/>
              <a:t>‹#›</a:t>
            </a:fld>
            <a:endParaRPr kumimoji="1" lang="ko-KR" altLang="en-US"/>
          </a:p>
        </p:txBody>
      </p:sp>
    </p:spTree>
    <p:extLst>
      <p:ext uri="{BB962C8B-B14F-4D97-AF65-F5344CB8AC3E}">
        <p14:creationId xmlns:p14="http://schemas.microsoft.com/office/powerpoint/2010/main" val="3089019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87"/>
            <a:ext cx="1478756" cy="8396223"/>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471488" y="527487"/>
            <a:ext cx="4350544" cy="8396223"/>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6E466C26-9944-FA46-B4EE-3FBAD8358AF0}" type="datetimeFigureOut">
              <a:rPr kumimoji="1" lang="ko-KR" altLang="en-US" smtClean="0"/>
              <a:t>2020-11-10</a:t>
            </a:fld>
            <a:endParaRPr kumimoji="1" lang="ko-KR" altLang="en-US"/>
          </a:p>
        </p:txBody>
      </p:sp>
      <p:sp>
        <p:nvSpPr>
          <p:cNvPr id="5" name="Footer Placeholder 4"/>
          <p:cNvSpPr>
            <a:spLocks noGrp="1"/>
          </p:cNvSpPr>
          <p:nvPr>
            <p:ph type="ftr" sz="quarter" idx="11"/>
          </p:nvPr>
        </p:nvSpPr>
        <p:spPr/>
        <p:txBody>
          <a:bodyPr/>
          <a:lstStyle/>
          <a:p>
            <a:endParaRPr kumimoji="1" lang="ko-KR" altLang="en-US"/>
          </a:p>
        </p:txBody>
      </p:sp>
      <p:sp>
        <p:nvSpPr>
          <p:cNvPr id="6" name="Slide Number Placeholder 5"/>
          <p:cNvSpPr>
            <a:spLocks noGrp="1"/>
          </p:cNvSpPr>
          <p:nvPr>
            <p:ph type="sldNum" sz="quarter" idx="12"/>
          </p:nvPr>
        </p:nvSpPr>
        <p:spPr/>
        <p:txBody>
          <a:bodyPr/>
          <a:lstStyle/>
          <a:p>
            <a:fld id="{140341A3-35C8-AF46-9DCA-F3D1B3441688}" type="slidenum">
              <a:rPr kumimoji="1" lang="ko-KR" altLang="en-US" smtClean="0"/>
              <a:t>‹#›</a:t>
            </a:fld>
            <a:endParaRPr kumimoji="1" lang="ko-KR" altLang="en-US"/>
          </a:p>
        </p:txBody>
      </p:sp>
    </p:spTree>
    <p:extLst>
      <p:ext uri="{BB962C8B-B14F-4D97-AF65-F5344CB8AC3E}">
        <p14:creationId xmlns:p14="http://schemas.microsoft.com/office/powerpoint/2010/main" val="3860142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6E466C26-9944-FA46-B4EE-3FBAD8358AF0}" type="datetimeFigureOut">
              <a:rPr kumimoji="1" lang="ko-KR" altLang="en-US" smtClean="0"/>
              <a:t>2020-11-10</a:t>
            </a:fld>
            <a:endParaRPr kumimoji="1" lang="ko-KR" altLang="en-US"/>
          </a:p>
        </p:txBody>
      </p:sp>
      <p:sp>
        <p:nvSpPr>
          <p:cNvPr id="5" name="Footer Placeholder 4"/>
          <p:cNvSpPr>
            <a:spLocks noGrp="1"/>
          </p:cNvSpPr>
          <p:nvPr>
            <p:ph type="ftr" sz="quarter" idx="11"/>
          </p:nvPr>
        </p:nvSpPr>
        <p:spPr/>
        <p:txBody>
          <a:bodyPr/>
          <a:lstStyle/>
          <a:p>
            <a:endParaRPr kumimoji="1" lang="ko-KR" altLang="en-US"/>
          </a:p>
        </p:txBody>
      </p:sp>
      <p:sp>
        <p:nvSpPr>
          <p:cNvPr id="6" name="Slide Number Placeholder 5"/>
          <p:cNvSpPr>
            <a:spLocks noGrp="1"/>
          </p:cNvSpPr>
          <p:nvPr>
            <p:ph type="sldNum" sz="quarter" idx="12"/>
          </p:nvPr>
        </p:nvSpPr>
        <p:spPr/>
        <p:txBody>
          <a:bodyPr/>
          <a:lstStyle/>
          <a:p>
            <a:fld id="{140341A3-35C8-AF46-9DCA-F3D1B3441688}" type="slidenum">
              <a:rPr kumimoji="1" lang="ko-KR" altLang="en-US" smtClean="0"/>
              <a:t>‹#›</a:t>
            </a:fld>
            <a:endParaRPr kumimoji="1" lang="ko-KR" altLang="en-US"/>
          </a:p>
        </p:txBody>
      </p:sp>
    </p:spTree>
    <p:extLst>
      <p:ext uri="{BB962C8B-B14F-4D97-AF65-F5344CB8AC3E}">
        <p14:creationId xmlns:p14="http://schemas.microsoft.com/office/powerpoint/2010/main" val="2461036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467916" y="2470019"/>
            <a:ext cx="5915025" cy="4121281"/>
          </a:xfrm>
        </p:spPr>
        <p:txBody>
          <a:bodyPr anchor="b"/>
          <a:lstStyle>
            <a:lvl1pPr>
              <a:defRPr sz="4500"/>
            </a:lvl1pPr>
          </a:lstStyle>
          <a:p>
            <a:r>
              <a:rPr lang="ko-KR" altLang="en-US"/>
              <a:t>마스터 제목 스타일 편집</a:t>
            </a:r>
            <a:endParaRPr lang="en-US" dirty="0"/>
          </a:p>
        </p:txBody>
      </p:sp>
      <p:sp>
        <p:nvSpPr>
          <p:cNvPr id="3" name="Text Placeholder 2"/>
          <p:cNvSpPr>
            <a:spLocks noGrp="1"/>
          </p:cNvSpPr>
          <p:nvPr>
            <p:ph type="body" idx="1"/>
          </p:nvPr>
        </p:nvSpPr>
        <p:spPr>
          <a:xfrm>
            <a:off x="467916" y="6630289"/>
            <a:ext cx="5915025" cy="2167284"/>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6E466C26-9944-FA46-B4EE-3FBAD8358AF0}" type="datetimeFigureOut">
              <a:rPr kumimoji="1" lang="ko-KR" altLang="en-US" smtClean="0"/>
              <a:t>2020-11-10</a:t>
            </a:fld>
            <a:endParaRPr kumimoji="1" lang="ko-KR" altLang="en-US"/>
          </a:p>
        </p:txBody>
      </p:sp>
      <p:sp>
        <p:nvSpPr>
          <p:cNvPr id="5" name="Footer Placeholder 4"/>
          <p:cNvSpPr>
            <a:spLocks noGrp="1"/>
          </p:cNvSpPr>
          <p:nvPr>
            <p:ph type="ftr" sz="quarter" idx="11"/>
          </p:nvPr>
        </p:nvSpPr>
        <p:spPr/>
        <p:txBody>
          <a:bodyPr/>
          <a:lstStyle/>
          <a:p>
            <a:endParaRPr kumimoji="1" lang="ko-KR" altLang="en-US"/>
          </a:p>
        </p:txBody>
      </p:sp>
      <p:sp>
        <p:nvSpPr>
          <p:cNvPr id="6" name="Slide Number Placeholder 5"/>
          <p:cNvSpPr>
            <a:spLocks noGrp="1"/>
          </p:cNvSpPr>
          <p:nvPr>
            <p:ph type="sldNum" sz="quarter" idx="12"/>
          </p:nvPr>
        </p:nvSpPr>
        <p:spPr/>
        <p:txBody>
          <a:bodyPr/>
          <a:lstStyle/>
          <a:p>
            <a:fld id="{140341A3-35C8-AF46-9DCA-F3D1B3441688}" type="slidenum">
              <a:rPr kumimoji="1" lang="ko-KR" altLang="en-US" smtClean="0"/>
              <a:t>‹#›</a:t>
            </a:fld>
            <a:endParaRPr kumimoji="1" lang="ko-KR" altLang="en-US"/>
          </a:p>
        </p:txBody>
      </p:sp>
    </p:spTree>
    <p:extLst>
      <p:ext uri="{BB962C8B-B14F-4D97-AF65-F5344CB8AC3E}">
        <p14:creationId xmlns:p14="http://schemas.microsoft.com/office/powerpoint/2010/main" val="262318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471488" y="2637436"/>
            <a:ext cx="2914650" cy="6286274"/>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Content Placeholder 3"/>
          <p:cNvSpPr>
            <a:spLocks noGrp="1"/>
          </p:cNvSpPr>
          <p:nvPr>
            <p:ph sz="half" idx="2"/>
          </p:nvPr>
        </p:nvSpPr>
        <p:spPr>
          <a:xfrm>
            <a:off x="3471863" y="2637436"/>
            <a:ext cx="2914650" cy="6286274"/>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Date Placeholder 4"/>
          <p:cNvSpPr>
            <a:spLocks noGrp="1"/>
          </p:cNvSpPr>
          <p:nvPr>
            <p:ph type="dt" sz="half" idx="10"/>
          </p:nvPr>
        </p:nvSpPr>
        <p:spPr/>
        <p:txBody>
          <a:bodyPr/>
          <a:lstStyle/>
          <a:p>
            <a:fld id="{6E466C26-9944-FA46-B4EE-3FBAD8358AF0}" type="datetimeFigureOut">
              <a:rPr kumimoji="1" lang="ko-KR" altLang="en-US" smtClean="0"/>
              <a:t>2020-11-10</a:t>
            </a:fld>
            <a:endParaRPr kumimoji="1" lang="ko-KR" altLang="en-US"/>
          </a:p>
        </p:txBody>
      </p:sp>
      <p:sp>
        <p:nvSpPr>
          <p:cNvPr id="6" name="Footer Placeholder 5"/>
          <p:cNvSpPr>
            <a:spLocks noGrp="1"/>
          </p:cNvSpPr>
          <p:nvPr>
            <p:ph type="ftr" sz="quarter" idx="11"/>
          </p:nvPr>
        </p:nvSpPr>
        <p:spPr/>
        <p:txBody>
          <a:bodyPr/>
          <a:lstStyle/>
          <a:p>
            <a:endParaRPr kumimoji="1" lang="ko-KR" altLang="en-US"/>
          </a:p>
        </p:txBody>
      </p:sp>
      <p:sp>
        <p:nvSpPr>
          <p:cNvPr id="7" name="Slide Number Placeholder 6"/>
          <p:cNvSpPr>
            <a:spLocks noGrp="1"/>
          </p:cNvSpPr>
          <p:nvPr>
            <p:ph type="sldNum" sz="quarter" idx="12"/>
          </p:nvPr>
        </p:nvSpPr>
        <p:spPr/>
        <p:txBody>
          <a:bodyPr/>
          <a:lstStyle/>
          <a:p>
            <a:fld id="{140341A3-35C8-AF46-9DCA-F3D1B3441688}" type="slidenum">
              <a:rPr kumimoji="1" lang="ko-KR" altLang="en-US" smtClean="0"/>
              <a:t>‹#›</a:t>
            </a:fld>
            <a:endParaRPr kumimoji="1" lang="ko-KR" altLang="en-US"/>
          </a:p>
        </p:txBody>
      </p:sp>
    </p:spTree>
    <p:extLst>
      <p:ext uri="{BB962C8B-B14F-4D97-AF65-F5344CB8AC3E}">
        <p14:creationId xmlns:p14="http://schemas.microsoft.com/office/powerpoint/2010/main" val="1678072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90"/>
            <a:ext cx="5915025" cy="1915009"/>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472381" y="2428736"/>
            <a:ext cx="2901255" cy="1190286"/>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472381" y="3619022"/>
            <a:ext cx="2901255" cy="5323036"/>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Text Placeholder 4"/>
          <p:cNvSpPr>
            <a:spLocks noGrp="1"/>
          </p:cNvSpPr>
          <p:nvPr>
            <p:ph type="body" sz="quarter" idx="3"/>
          </p:nvPr>
        </p:nvSpPr>
        <p:spPr>
          <a:xfrm>
            <a:off x="3471863" y="2428736"/>
            <a:ext cx="2915543" cy="1190286"/>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3471863" y="3619022"/>
            <a:ext cx="2915543" cy="5323036"/>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7" name="Date Placeholder 6"/>
          <p:cNvSpPr>
            <a:spLocks noGrp="1"/>
          </p:cNvSpPr>
          <p:nvPr>
            <p:ph type="dt" sz="half" idx="10"/>
          </p:nvPr>
        </p:nvSpPr>
        <p:spPr/>
        <p:txBody>
          <a:bodyPr/>
          <a:lstStyle/>
          <a:p>
            <a:fld id="{6E466C26-9944-FA46-B4EE-3FBAD8358AF0}" type="datetimeFigureOut">
              <a:rPr kumimoji="1" lang="ko-KR" altLang="en-US" smtClean="0"/>
              <a:t>2020-11-10</a:t>
            </a:fld>
            <a:endParaRPr kumimoji="1" lang="ko-KR" altLang="en-US"/>
          </a:p>
        </p:txBody>
      </p:sp>
      <p:sp>
        <p:nvSpPr>
          <p:cNvPr id="8" name="Footer Placeholder 7"/>
          <p:cNvSpPr>
            <a:spLocks noGrp="1"/>
          </p:cNvSpPr>
          <p:nvPr>
            <p:ph type="ftr" sz="quarter" idx="11"/>
          </p:nvPr>
        </p:nvSpPr>
        <p:spPr/>
        <p:txBody>
          <a:bodyPr/>
          <a:lstStyle/>
          <a:p>
            <a:endParaRPr kumimoji="1" lang="ko-KR" altLang="en-US"/>
          </a:p>
        </p:txBody>
      </p:sp>
      <p:sp>
        <p:nvSpPr>
          <p:cNvPr id="9" name="Slide Number Placeholder 8"/>
          <p:cNvSpPr>
            <a:spLocks noGrp="1"/>
          </p:cNvSpPr>
          <p:nvPr>
            <p:ph type="sldNum" sz="quarter" idx="12"/>
          </p:nvPr>
        </p:nvSpPr>
        <p:spPr/>
        <p:txBody>
          <a:bodyPr/>
          <a:lstStyle/>
          <a:p>
            <a:fld id="{140341A3-35C8-AF46-9DCA-F3D1B3441688}" type="slidenum">
              <a:rPr kumimoji="1" lang="ko-KR" altLang="en-US" smtClean="0"/>
              <a:t>‹#›</a:t>
            </a:fld>
            <a:endParaRPr kumimoji="1" lang="ko-KR" altLang="en-US"/>
          </a:p>
        </p:txBody>
      </p:sp>
    </p:spTree>
    <p:extLst>
      <p:ext uri="{BB962C8B-B14F-4D97-AF65-F5344CB8AC3E}">
        <p14:creationId xmlns:p14="http://schemas.microsoft.com/office/powerpoint/2010/main" val="547115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6E466C26-9944-FA46-B4EE-3FBAD8358AF0}" type="datetimeFigureOut">
              <a:rPr kumimoji="1" lang="ko-KR" altLang="en-US" smtClean="0"/>
              <a:t>2020-11-10</a:t>
            </a:fld>
            <a:endParaRPr kumimoji="1" lang="ko-KR" altLang="en-US"/>
          </a:p>
        </p:txBody>
      </p:sp>
      <p:sp>
        <p:nvSpPr>
          <p:cNvPr id="4" name="Footer Placeholder 3"/>
          <p:cNvSpPr>
            <a:spLocks noGrp="1"/>
          </p:cNvSpPr>
          <p:nvPr>
            <p:ph type="ftr" sz="quarter" idx="11"/>
          </p:nvPr>
        </p:nvSpPr>
        <p:spPr/>
        <p:txBody>
          <a:bodyPr/>
          <a:lstStyle/>
          <a:p>
            <a:endParaRPr kumimoji="1" lang="ko-KR" altLang="en-US"/>
          </a:p>
        </p:txBody>
      </p:sp>
      <p:sp>
        <p:nvSpPr>
          <p:cNvPr id="5" name="Slide Number Placeholder 4"/>
          <p:cNvSpPr>
            <a:spLocks noGrp="1"/>
          </p:cNvSpPr>
          <p:nvPr>
            <p:ph type="sldNum" sz="quarter" idx="12"/>
          </p:nvPr>
        </p:nvSpPr>
        <p:spPr/>
        <p:txBody>
          <a:bodyPr/>
          <a:lstStyle/>
          <a:p>
            <a:fld id="{140341A3-35C8-AF46-9DCA-F3D1B3441688}" type="slidenum">
              <a:rPr kumimoji="1" lang="ko-KR" altLang="en-US" smtClean="0"/>
              <a:t>‹#›</a:t>
            </a:fld>
            <a:endParaRPr kumimoji="1" lang="ko-KR" altLang="en-US"/>
          </a:p>
        </p:txBody>
      </p:sp>
    </p:spTree>
    <p:extLst>
      <p:ext uri="{BB962C8B-B14F-4D97-AF65-F5344CB8AC3E}">
        <p14:creationId xmlns:p14="http://schemas.microsoft.com/office/powerpoint/2010/main" val="3522390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466C26-9944-FA46-B4EE-3FBAD8358AF0}" type="datetimeFigureOut">
              <a:rPr kumimoji="1" lang="ko-KR" altLang="en-US" smtClean="0"/>
              <a:t>2020-11-10</a:t>
            </a:fld>
            <a:endParaRPr kumimoji="1" lang="ko-KR" altLang="en-US"/>
          </a:p>
        </p:txBody>
      </p:sp>
      <p:sp>
        <p:nvSpPr>
          <p:cNvPr id="3" name="Footer Placeholder 2"/>
          <p:cNvSpPr>
            <a:spLocks noGrp="1"/>
          </p:cNvSpPr>
          <p:nvPr>
            <p:ph type="ftr" sz="quarter" idx="11"/>
          </p:nvPr>
        </p:nvSpPr>
        <p:spPr/>
        <p:txBody>
          <a:bodyPr/>
          <a:lstStyle/>
          <a:p>
            <a:endParaRPr kumimoji="1" lang="ko-KR" altLang="en-US"/>
          </a:p>
        </p:txBody>
      </p:sp>
      <p:sp>
        <p:nvSpPr>
          <p:cNvPr id="4" name="Slide Number Placeholder 3"/>
          <p:cNvSpPr>
            <a:spLocks noGrp="1"/>
          </p:cNvSpPr>
          <p:nvPr>
            <p:ph type="sldNum" sz="quarter" idx="12"/>
          </p:nvPr>
        </p:nvSpPr>
        <p:spPr/>
        <p:txBody>
          <a:bodyPr/>
          <a:lstStyle/>
          <a:p>
            <a:fld id="{140341A3-35C8-AF46-9DCA-F3D1B3441688}" type="slidenum">
              <a:rPr kumimoji="1" lang="ko-KR" altLang="en-US" smtClean="0"/>
              <a:t>‹#›</a:t>
            </a:fld>
            <a:endParaRPr kumimoji="1" lang="ko-KR" altLang="en-US"/>
          </a:p>
        </p:txBody>
      </p:sp>
    </p:spTree>
    <p:extLst>
      <p:ext uri="{BB962C8B-B14F-4D97-AF65-F5344CB8AC3E}">
        <p14:creationId xmlns:p14="http://schemas.microsoft.com/office/powerpoint/2010/main" val="104791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472381" y="660506"/>
            <a:ext cx="2211884" cy="2311771"/>
          </a:xfrm>
        </p:spPr>
        <p:txBody>
          <a:bodyPr anchor="b"/>
          <a:lstStyle>
            <a:lvl1pPr>
              <a:defRPr sz="2400"/>
            </a:lvl1pPr>
          </a:lstStyle>
          <a:p>
            <a:r>
              <a:rPr lang="ko-KR" altLang="en-US"/>
              <a:t>마스터 제목 스타일 편집</a:t>
            </a:r>
            <a:endParaRPr lang="en-US" dirty="0"/>
          </a:p>
        </p:txBody>
      </p:sp>
      <p:sp>
        <p:nvSpPr>
          <p:cNvPr id="3" name="Content Placeholder 2"/>
          <p:cNvSpPr>
            <a:spLocks noGrp="1"/>
          </p:cNvSpPr>
          <p:nvPr>
            <p:ph idx="1"/>
          </p:nvPr>
        </p:nvSpPr>
        <p:spPr>
          <a:xfrm>
            <a:off x="2915543" y="1426511"/>
            <a:ext cx="3471863" cy="704080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Text Placeholder 3"/>
          <p:cNvSpPr>
            <a:spLocks noGrp="1"/>
          </p:cNvSpPr>
          <p:nvPr>
            <p:ph type="body" sz="half" idx="2"/>
          </p:nvPr>
        </p:nvSpPr>
        <p:spPr>
          <a:xfrm>
            <a:off x="472381" y="2972276"/>
            <a:ext cx="2211884" cy="5506510"/>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6E466C26-9944-FA46-B4EE-3FBAD8358AF0}" type="datetimeFigureOut">
              <a:rPr kumimoji="1" lang="ko-KR" altLang="en-US" smtClean="0"/>
              <a:t>2020-11-10</a:t>
            </a:fld>
            <a:endParaRPr kumimoji="1" lang="ko-KR" altLang="en-US"/>
          </a:p>
        </p:txBody>
      </p:sp>
      <p:sp>
        <p:nvSpPr>
          <p:cNvPr id="6" name="Footer Placeholder 5"/>
          <p:cNvSpPr>
            <a:spLocks noGrp="1"/>
          </p:cNvSpPr>
          <p:nvPr>
            <p:ph type="ftr" sz="quarter" idx="11"/>
          </p:nvPr>
        </p:nvSpPr>
        <p:spPr/>
        <p:txBody>
          <a:bodyPr/>
          <a:lstStyle/>
          <a:p>
            <a:endParaRPr kumimoji="1" lang="ko-KR" altLang="en-US"/>
          </a:p>
        </p:txBody>
      </p:sp>
      <p:sp>
        <p:nvSpPr>
          <p:cNvPr id="7" name="Slide Number Placeholder 6"/>
          <p:cNvSpPr>
            <a:spLocks noGrp="1"/>
          </p:cNvSpPr>
          <p:nvPr>
            <p:ph type="sldNum" sz="quarter" idx="12"/>
          </p:nvPr>
        </p:nvSpPr>
        <p:spPr/>
        <p:txBody>
          <a:bodyPr/>
          <a:lstStyle/>
          <a:p>
            <a:fld id="{140341A3-35C8-AF46-9DCA-F3D1B3441688}" type="slidenum">
              <a:rPr kumimoji="1" lang="ko-KR" altLang="en-US" smtClean="0"/>
              <a:t>‹#›</a:t>
            </a:fld>
            <a:endParaRPr kumimoji="1" lang="ko-KR" altLang="en-US"/>
          </a:p>
        </p:txBody>
      </p:sp>
    </p:spTree>
    <p:extLst>
      <p:ext uri="{BB962C8B-B14F-4D97-AF65-F5344CB8AC3E}">
        <p14:creationId xmlns:p14="http://schemas.microsoft.com/office/powerpoint/2010/main" val="514102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472381" y="660506"/>
            <a:ext cx="2211884" cy="2311771"/>
          </a:xfrm>
        </p:spPr>
        <p:txBody>
          <a:bodyPr anchor="b"/>
          <a:lstStyle>
            <a:lvl1pPr>
              <a:defRPr sz="240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2915543" y="1426511"/>
            <a:ext cx="3471863" cy="704080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472381" y="2972276"/>
            <a:ext cx="2211884" cy="5506510"/>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6E466C26-9944-FA46-B4EE-3FBAD8358AF0}" type="datetimeFigureOut">
              <a:rPr kumimoji="1" lang="ko-KR" altLang="en-US" smtClean="0"/>
              <a:t>2020-11-10</a:t>
            </a:fld>
            <a:endParaRPr kumimoji="1" lang="ko-KR" altLang="en-US"/>
          </a:p>
        </p:txBody>
      </p:sp>
      <p:sp>
        <p:nvSpPr>
          <p:cNvPr id="6" name="Footer Placeholder 5"/>
          <p:cNvSpPr>
            <a:spLocks noGrp="1"/>
          </p:cNvSpPr>
          <p:nvPr>
            <p:ph type="ftr" sz="quarter" idx="11"/>
          </p:nvPr>
        </p:nvSpPr>
        <p:spPr/>
        <p:txBody>
          <a:bodyPr/>
          <a:lstStyle/>
          <a:p>
            <a:endParaRPr kumimoji="1" lang="ko-KR" altLang="en-US"/>
          </a:p>
        </p:txBody>
      </p:sp>
      <p:sp>
        <p:nvSpPr>
          <p:cNvPr id="7" name="Slide Number Placeholder 6"/>
          <p:cNvSpPr>
            <a:spLocks noGrp="1"/>
          </p:cNvSpPr>
          <p:nvPr>
            <p:ph type="sldNum" sz="quarter" idx="12"/>
          </p:nvPr>
        </p:nvSpPr>
        <p:spPr/>
        <p:txBody>
          <a:bodyPr/>
          <a:lstStyle/>
          <a:p>
            <a:fld id="{140341A3-35C8-AF46-9DCA-F3D1B3441688}" type="slidenum">
              <a:rPr kumimoji="1" lang="ko-KR" altLang="en-US" smtClean="0"/>
              <a:t>‹#›</a:t>
            </a:fld>
            <a:endParaRPr kumimoji="1" lang="ko-KR" altLang="en-US"/>
          </a:p>
        </p:txBody>
      </p:sp>
    </p:spTree>
    <p:extLst>
      <p:ext uri="{BB962C8B-B14F-4D97-AF65-F5344CB8AC3E}">
        <p14:creationId xmlns:p14="http://schemas.microsoft.com/office/powerpoint/2010/main" val="1696837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90"/>
            <a:ext cx="5915025" cy="1915009"/>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471488" y="2637436"/>
            <a:ext cx="5915025" cy="6286274"/>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2"/>
          </p:nvPr>
        </p:nvSpPr>
        <p:spPr>
          <a:xfrm>
            <a:off x="471488" y="9182869"/>
            <a:ext cx="1543050" cy="527487"/>
          </a:xfrm>
          <a:prstGeom prst="rect">
            <a:avLst/>
          </a:prstGeom>
        </p:spPr>
        <p:txBody>
          <a:bodyPr vert="horz" lIns="91440" tIns="45720" rIns="91440" bIns="45720" rtlCol="0" anchor="ctr"/>
          <a:lstStyle>
            <a:lvl1pPr algn="l">
              <a:defRPr sz="900">
                <a:solidFill>
                  <a:schemeClr val="tx1">
                    <a:tint val="75000"/>
                  </a:schemeClr>
                </a:solidFill>
              </a:defRPr>
            </a:lvl1pPr>
          </a:lstStyle>
          <a:p>
            <a:fld id="{6E466C26-9944-FA46-B4EE-3FBAD8358AF0}" type="datetimeFigureOut">
              <a:rPr kumimoji="1" lang="ko-KR" altLang="en-US" smtClean="0"/>
              <a:t>2020-11-10</a:t>
            </a:fld>
            <a:endParaRPr kumimoji="1" lang="ko-KR" altLang="en-US"/>
          </a:p>
        </p:txBody>
      </p:sp>
      <p:sp>
        <p:nvSpPr>
          <p:cNvPr id="5" name="Footer Placeholder 4"/>
          <p:cNvSpPr>
            <a:spLocks noGrp="1"/>
          </p:cNvSpPr>
          <p:nvPr>
            <p:ph type="ftr" sz="quarter" idx="3"/>
          </p:nvPr>
        </p:nvSpPr>
        <p:spPr>
          <a:xfrm>
            <a:off x="2271713" y="9182869"/>
            <a:ext cx="2314575" cy="527487"/>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ko-KR" altLang="en-US"/>
          </a:p>
        </p:txBody>
      </p:sp>
      <p:sp>
        <p:nvSpPr>
          <p:cNvPr id="6" name="Slide Number Placeholder 5"/>
          <p:cNvSpPr>
            <a:spLocks noGrp="1"/>
          </p:cNvSpPr>
          <p:nvPr>
            <p:ph type="sldNum" sz="quarter" idx="4"/>
          </p:nvPr>
        </p:nvSpPr>
        <p:spPr>
          <a:xfrm>
            <a:off x="4843463" y="9182869"/>
            <a:ext cx="1543050" cy="527487"/>
          </a:xfrm>
          <a:prstGeom prst="rect">
            <a:avLst/>
          </a:prstGeom>
        </p:spPr>
        <p:txBody>
          <a:bodyPr vert="horz" lIns="91440" tIns="45720" rIns="91440" bIns="45720" rtlCol="0" anchor="ctr"/>
          <a:lstStyle>
            <a:lvl1pPr algn="r">
              <a:defRPr sz="900">
                <a:solidFill>
                  <a:schemeClr val="tx1">
                    <a:tint val="75000"/>
                  </a:schemeClr>
                </a:solidFill>
              </a:defRPr>
            </a:lvl1pPr>
          </a:lstStyle>
          <a:p>
            <a:fld id="{140341A3-35C8-AF46-9DCA-F3D1B3441688}" type="slidenum">
              <a:rPr kumimoji="1" lang="ko-KR" altLang="en-US" smtClean="0"/>
              <a:t>‹#›</a:t>
            </a:fld>
            <a:endParaRPr kumimoji="1" lang="ko-KR" altLang="en-US"/>
          </a:p>
        </p:txBody>
      </p:sp>
    </p:spTree>
    <p:extLst>
      <p:ext uri="{BB962C8B-B14F-4D97-AF65-F5344CB8AC3E}">
        <p14:creationId xmlns:p14="http://schemas.microsoft.com/office/powerpoint/2010/main" val="41119445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1"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1"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1" hangingPunct="1">
        <a:defRPr sz="1350" kern="1200">
          <a:solidFill>
            <a:schemeClr val="tx1"/>
          </a:solidFill>
          <a:latin typeface="+mn-lt"/>
          <a:ea typeface="+mn-ea"/>
          <a:cs typeface="+mn-cs"/>
        </a:defRPr>
      </a:lvl1pPr>
      <a:lvl2pPr marL="342900" algn="l" defTabSz="685800" rtl="0" eaLnBrk="1" latinLnBrk="1" hangingPunct="1">
        <a:defRPr sz="1350" kern="1200">
          <a:solidFill>
            <a:schemeClr val="tx1"/>
          </a:solidFill>
          <a:latin typeface="+mn-lt"/>
          <a:ea typeface="+mn-ea"/>
          <a:cs typeface="+mn-cs"/>
        </a:defRPr>
      </a:lvl2pPr>
      <a:lvl3pPr marL="685800" algn="l" defTabSz="685800" rtl="0" eaLnBrk="1" latinLnBrk="1" hangingPunct="1">
        <a:defRPr sz="1350" kern="1200">
          <a:solidFill>
            <a:schemeClr val="tx1"/>
          </a:solidFill>
          <a:latin typeface="+mn-lt"/>
          <a:ea typeface="+mn-ea"/>
          <a:cs typeface="+mn-cs"/>
        </a:defRPr>
      </a:lvl3pPr>
      <a:lvl4pPr marL="1028700" algn="l" defTabSz="685800" rtl="0" eaLnBrk="1" latinLnBrk="1" hangingPunct="1">
        <a:defRPr sz="1350" kern="1200">
          <a:solidFill>
            <a:schemeClr val="tx1"/>
          </a:solidFill>
          <a:latin typeface="+mn-lt"/>
          <a:ea typeface="+mn-ea"/>
          <a:cs typeface="+mn-cs"/>
        </a:defRPr>
      </a:lvl4pPr>
      <a:lvl5pPr marL="1371600" algn="l" defTabSz="685800" rtl="0" eaLnBrk="1" latinLnBrk="1" hangingPunct="1">
        <a:defRPr sz="1350" kern="1200">
          <a:solidFill>
            <a:schemeClr val="tx1"/>
          </a:solidFill>
          <a:latin typeface="+mn-lt"/>
          <a:ea typeface="+mn-ea"/>
          <a:cs typeface="+mn-cs"/>
        </a:defRPr>
      </a:lvl5pPr>
      <a:lvl6pPr marL="1714500" algn="l" defTabSz="685800" rtl="0" eaLnBrk="1" latinLnBrk="1" hangingPunct="1">
        <a:defRPr sz="1350" kern="1200">
          <a:solidFill>
            <a:schemeClr val="tx1"/>
          </a:solidFill>
          <a:latin typeface="+mn-lt"/>
          <a:ea typeface="+mn-ea"/>
          <a:cs typeface="+mn-cs"/>
        </a:defRPr>
      </a:lvl6pPr>
      <a:lvl7pPr marL="2057400" algn="l" defTabSz="685800" rtl="0" eaLnBrk="1" latinLnBrk="1" hangingPunct="1">
        <a:defRPr sz="1350" kern="1200">
          <a:solidFill>
            <a:schemeClr val="tx1"/>
          </a:solidFill>
          <a:latin typeface="+mn-lt"/>
          <a:ea typeface="+mn-ea"/>
          <a:cs typeface="+mn-cs"/>
        </a:defRPr>
      </a:lvl7pPr>
      <a:lvl8pPr marL="2400300" algn="l" defTabSz="685800" rtl="0" eaLnBrk="1" latinLnBrk="1" hangingPunct="1">
        <a:defRPr sz="1350" kern="1200">
          <a:solidFill>
            <a:schemeClr val="tx1"/>
          </a:solidFill>
          <a:latin typeface="+mn-lt"/>
          <a:ea typeface="+mn-ea"/>
          <a:cs typeface="+mn-cs"/>
        </a:defRPr>
      </a:lvl8pPr>
      <a:lvl9pPr marL="2743200" algn="l" defTabSz="685800" rtl="0" eaLnBrk="1" latinLnBrk="1"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9.png"/><Relationship Id="rId18" Type="http://schemas.openxmlformats.org/officeDocument/2006/relationships/image" Target="../media/image14.jp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image" Target="../media/image8.jpeg"/><Relationship Id="rId17" Type="http://schemas.openxmlformats.org/officeDocument/2006/relationships/image" Target="../media/image13.png"/><Relationship Id="rId2" Type="http://schemas.openxmlformats.org/officeDocument/2006/relationships/image" Target="../media/image1.png"/><Relationship Id="rId16" Type="http://schemas.openxmlformats.org/officeDocument/2006/relationships/image" Target="../media/image12.jpeg"/><Relationship Id="rId20" Type="http://schemas.openxmlformats.org/officeDocument/2006/relationships/image" Target="../media/image16.gif"/><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7.png"/><Relationship Id="rId5" Type="http://schemas.openxmlformats.org/officeDocument/2006/relationships/image" Target="../media/image3.png"/><Relationship Id="rId15" Type="http://schemas.openxmlformats.org/officeDocument/2006/relationships/image" Target="../media/image11.png"/><Relationship Id="rId10" Type="http://schemas.openxmlformats.org/officeDocument/2006/relationships/image" Target="../media/image6.png"/><Relationship Id="rId19" Type="http://schemas.openxmlformats.org/officeDocument/2006/relationships/image" Target="../media/image15.gif"/><Relationship Id="rId4" Type="http://schemas.openxmlformats.org/officeDocument/2006/relationships/image" Target="../media/image2.svg"/><Relationship Id="rId9" Type="http://schemas.openxmlformats.org/officeDocument/2006/relationships/image" Target="../media/image5.png"/><Relationship Id="rId14"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png"/><Relationship Id="rId7" Type="http://schemas.openxmlformats.org/officeDocument/2006/relationships/image" Target="../media/image23.jpe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26.png"/><Relationship Id="rId4" Type="http://schemas.openxmlformats.org/officeDocument/2006/relationships/image" Target="../media/image22.jpeg"/><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8.jpeg"/><Relationship Id="rId17" Type="http://schemas.openxmlformats.org/officeDocument/2006/relationships/image" Target="../media/image13.png"/><Relationship Id="rId2" Type="http://schemas.openxmlformats.org/officeDocument/2006/relationships/image" Target="../media/image2.png"/><Relationship Id="rId16" Type="http://schemas.openxmlformats.org/officeDocument/2006/relationships/image" Target="../media/image12.jpe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image" Target="../media/image4.svg"/><Relationship Id="rId15" Type="http://schemas.openxmlformats.org/officeDocument/2006/relationships/image" Target="../media/image11.png"/><Relationship Id="rId10" Type="http://schemas.openxmlformats.org/officeDocument/2006/relationships/image" Target="../media/image1.png"/><Relationship Id="rId4" Type="http://schemas.openxmlformats.org/officeDocument/2006/relationships/image" Target="../media/image3.png"/><Relationship Id="rId9" Type="http://schemas.openxmlformats.org/officeDocument/2006/relationships/image" Target="../media/image6.png"/><Relationship Id="rId14"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8.jpeg"/><Relationship Id="rId17" Type="http://schemas.openxmlformats.org/officeDocument/2006/relationships/image" Target="../media/image13.png"/><Relationship Id="rId2" Type="http://schemas.openxmlformats.org/officeDocument/2006/relationships/image" Target="../media/image2.png"/><Relationship Id="rId16" Type="http://schemas.openxmlformats.org/officeDocument/2006/relationships/image" Target="../media/image12.jpe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image" Target="../media/image4.svg"/><Relationship Id="rId15" Type="http://schemas.openxmlformats.org/officeDocument/2006/relationships/image" Target="../media/image11.png"/><Relationship Id="rId10" Type="http://schemas.openxmlformats.org/officeDocument/2006/relationships/image" Target="../media/image1.png"/><Relationship Id="rId4" Type="http://schemas.openxmlformats.org/officeDocument/2006/relationships/image" Target="../media/image3.png"/><Relationship Id="rId9" Type="http://schemas.openxmlformats.org/officeDocument/2006/relationships/image" Target="../media/image6.png"/><Relationship Id="rId1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svg"/><Relationship Id="rId7"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4.svg"/><Relationship Id="rId10" Type="http://schemas.openxmlformats.org/officeDocument/2006/relationships/image" Target="../media/image8.jpeg"/><Relationship Id="rId4" Type="http://schemas.openxmlformats.org/officeDocument/2006/relationships/image" Target="../media/image3.png"/><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제목 1">
            <a:extLst>
              <a:ext uri="{FF2B5EF4-FFF2-40B4-BE49-F238E27FC236}">
                <a16:creationId xmlns:a16="http://schemas.microsoft.com/office/drawing/2014/main" id="{109F22A8-1B80-C24A-A38F-9E6010CA5568}"/>
              </a:ext>
            </a:extLst>
          </p:cNvPr>
          <p:cNvSpPr txBox="1">
            <a:spLocks/>
          </p:cNvSpPr>
          <p:nvPr/>
        </p:nvSpPr>
        <p:spPr>
          <a:xfrm>
            <a:off x="-29403" y="9294329"/>
            <a:ext cx="6858000" cy="999067"/>
          </a:xfrm>
          <a:prstGeom prst="rect">
            <a:avLst/>
          </a:prstGeom>
          <a:solidFill>
            <a:schemeClr val="bg1">
              <a:lumMod val="75000"/>
            </a:schemeClr>
          </a:solidFill>
          <a:ln w="12700">
            <a:solidFill>
              <a:schemeClr val="bg1">
                <a:lumMod val="75000"/>
              </a:schemeClr>
            </a:solidFill>
          </a:ln>
        </p:spPr>
        <p:txBody>
          <a:bodyPr vert="horz" lIns="91440" tIns="45720" rIns="91440" bIns="45720" rtlCol="0" anchor="ctr">
            <a:normAutofit/>
          </a:bodyPr>
          <a:lstStyle>
            <a:lvl1pPr algn="ctr" defTabSz="685800" rtl="0" eaLnBrk="1" latinLnBrk="1" hangingPunct="1">
              <a:lnSpc>
                <a:spcPct val="90000"/>
              </a:lnSpc>
              <a:spcBef>
                <a:spcPct val="0"/>
              </a:spcBef>
              <a:buNone/>
              <a:defRPr sz="4500" kern="1200">
                <a:solidFill>
                  <a:schemeClr val="tx1"/>
                </a:solidFill>
                <a:latin typeface="+mj-lt"/>
                <a:ea typeface="+mj-ea"/>
                <a:cs typeface="+mj-cs"/>
              </a:defRPr>
            </a:lvl1pPr>
          </a:lstStyle>
          <a:p>
            <a:endParaRPr kumimoji="1" lang="ko-KR" altLang="en-US" sz="1600" b="1" dirty="0">
              <a:latin typeface="+mn-lt"/>
            </a:endParaRPr>
          </a:p>
        </p:txBody>
      </p:sp>
      <p:sp>
        <p:nvSpPr>
          <p:cNvPr id="36" name="직사각형 35"/>
          <p:cNvSpPr/>
          <p:nvPr/>
        </p:nvSpPr>
        <p:spPr>
          <a:xfrm>
            <a:off x="25400" y="9345687"/>
            <a:ext cx="6748394" cy="9043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직사각형 32"/>
          <p:cNvSpPr/>
          <p:nvPr/>
        </p:nvSpPr>
        <p:spPr>
          <a:xfrm>
            <a:off x="7890994" y="7012598"/>
            <a:ext cx="3474720" cy="27432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직사각형 30"/>
          <p:cNvSpPr/>
          <p:nvPr/>
        </p:nvSpPr>
        <p:spPr>
          <a:xfrm>
            <a:off x="-129799" y="6678922"/>
            <a:ext cx="3474720" cy="27432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직사각형 16"/>
          <p:cNvSpPr/>
          <p:nvPr/>
        </p:nvSpPr>
        <p:spPr>
          <a:xfrm>
            <a:off x="7886038" y="2560661"/>
            <a:ext cx="3474720" cy="27432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제목 1">
            <a:extLst>
              <a:ext uri="{FF2B5EF4-FFF2-40B4-BE49-F238E27FC236}">
                <a16:creationId xmlns:a16="http://schemas.microsoft.com/office/drawing/2014/main" id="{9E57B22E-2C5E-1544-AEAF-323F713A1292}"/>
              </a:ext>
            </a:extLst>
          </p:cNvPr>
          <p:cNvSpPr txBox="1">
            <a:spLocks/>
          </p:cNvSpPr>
          <p:nvPr/>
        </p:nvSpPr>
        <p:spPr>
          <a:xfrm>
            <a:off x="7890994" y="2560661"/>
            <a:ext cx="3474720" cy="2468880"/>
          </a:xfrm>
          <a:prstGeom prst="rect">
            <a:avLst/>
          </a:prstGeom>
          <a:noFill/>
          <a:ln w="12700">
            <a:solidFill>
              <a:srgbClr val="00B0F0"/>
            </a:solidFill>
          </a:ln>
        </p:spPr>
        <p:txBody>
          <a:bodyPr vert="horz" lIns="91440" tIns="45720" rIns="91440" bIns="45720" rtlCol="0" anchor="t">
            <a:normAutofit/>
          </a:bodyPr>
          <a:lstStyle>
            <a:lvl1pPr algn="ctr" defTabSz="685800" rtl="0" eaLnBrk="1" latinLnBrk="1" hangingPunct="1">
              <a:lnSpc>
                <a:spcPct val="90000"/>
              </a:lnSpc>
              <a:spcBef>
                <a:spcPct val="0"/>
              </a:spcBef>
              <a:buNone/>
              <a:defRPr sz="4500" kern="1200">
                <a:solidFill>
                  <a:schemeClr val="tx1"/>
                </a:solidFill>
                <a:latin typeface="+mj-lt"/>
                <a:ea typeface="+mj-ea"/>
                <a:cs typeface="+mj-cs"/>
              </a:defRPr>
            </a:lvl1pPr>
          </a:lstStyle>
          <a:p>
            <a:r>
              <a:rPr kumimoji="1" lang="en-US" altLang="ko-KR" sz="1400" b="1" dirty="0">
                <a:solidFill>
                  <a:schemeClr val="bg1"/>
                </a:solidFill>
                <a:latin typeface="+mn-lt"/>
              </a:rPr>
              <a:t>MOTIVATION</a:t>
            </a:r>
            <a:endParaRPr kumimoji="1" lang="ko-KR" altLang="en-US" sz="1400" b="1" dirty="0">
              <a:solidFill>
                <a:schemeClr val="bg1"/>
              </a:solidFill>
              <a:latin typeface="+mn-lt"/>
            </a:endParaRPr>
          </a:p>
        </p:txBody>
      </p:sp>
      <p:sp>
        <p:nvSpPr>
          <p:cNvPr id="30" name="직사각형 29"/>
          <p:cNvSpPr/>
          <p:nvPr/>
        </p:nvSpPr>
        <p:spPr>
          <a:xfrm>
            <a:off x="3464437" y="4094373"/>
            <a:ext cx="3474720" cy="27432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직사각형 15"/>
          <p:cNvSpPr/>
          <p:nvPr/>
        </p:nvSpPr>
        <p:spPr>
          <a:xfrm>
            <a:off x="4590044" y="2154359"/>
            <a:ext cx="2286000" cy="27432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제목 1">
            <a:extLst>
              <a:ext uri="{FF2B5EF4-FFF2-40B4-BE49-F238E27FC236}">
                <a16:creationId xmlns:a16="http://schemas.microsoft.com/office/drawing/2014/main" id="{319192EA-94BA-3E44-B128-17A75FF31380}"/>
              </a:ext>
            </a:extLst>
          </p:cNvPr>
          <p:cNvSpPr txBox="1">
            <a:spLocks/>
          </p:cNvSpPr>
          <p:nvPr/>
        </p:nvSpPr>
        <p:spPr>
          <a:xfrm>
            <a:off x="4590044" y="2154359"/>
            <a:ext cx="2286000" cy="2011680"/>
          </a:xfrm>
          <a:prstGeom prst="rect">
            <a:avLst/>
          </a:prstGeom>
          <a:noFill/>
          <a:ln w="12700">
            <a:solidFill>
              <a:srgbClr val="92D050"/>
            </a:solidFill>
          </a:ln>
        </p:spPr>
        <p:txBody>
          <a:bodyPr vert="horz" lIns="91440" tIns="45720" rIns="91440" bIns="45720" rtlCol="0" anchor="t">
            <a:normAutofit/>
          </a:bodyPr>
          <a:lstStyle>
            <a:lvl1pPr algn="ctr" defTabSz="685800" rtl="0" eaLnBrk="1" latinLnBrk="1" hangingPunct="1">
              <a:lnSpc>
                <a:spcPct val="90000"/>
              </a:lnSpc>
              <a:spcBef>
                <a:spcPct val="0"/>
              </a:spcBef>
              <a:buNone/>
              <a:defRPr sz="4500" kern="1200">
                <a:solidFill>
                  <a:schemeClr val="tx1"/>
                </a:solidFill>
                <a:latin typeface="+mj-lt"/>
                <a:ea typeface="+mj-ea"/>
                <a:cs typeface="+mj-cs"/>
              </a:defRPr>
            </a:lvl1pPr>
          </a:lstStyle>
          <a:p>
            <a:r>
              <a:rPr kumimoji="1" lang="en-US" altLang="ko-KR" sz="1400" b="1" dirty="0" smtClean="0">
                <a:solidFill>
                  <a:schemeClr val="bg1"/>
                </a:solidFill>
                <a:latin typeface="+mn-lt"/>
              </a:rPr>
              <a:t>ENGINEERING</a:t>
            </a:r>
            <a:endParaRPr kumimoji="1" lang="en-US" altLang="ko-KR" sz="1400" b="1" dirty="0">
              <a:solidFill>
                <a:schemeClr val="bg1"/>
              </a:solidFill>
              <a:latin typeface="+mn-lt"/>
            </a:endParaRPr>
          </a:p>
          <a:p>
            <a:endParaRPr kumimoji="1" lang="en-US" altLang="ko-KR" sz="1400" dirty="0">
              <a:latin typeface="+mn-lt"/>
            </a:endParaRPr>
          </a:p>
          <a:p>
            <a:r>
              <a:rPr kumimoji="1" lang="en-US" altLang="ko-KR" sz="1400" dirty="0">
                <a:latin typeface="+mn-lt"/>
              </a:rPr>
              <a:t>Modeling</a:t>
            </a:r>
            <a:endParaRPr kumimoji="1" lang="ko-KR" altLang="en-US" sz="1400" dirty="0">
              <a:latin typeface="+mn-lt"/>
            </a:endParaRPr>
          </a:p>
        </p:txBody>
      </p:sp>
      <p:pic>
        <p:nvPicPr>
          <p:cNvPr id="1030" name="Picture 6">
            <a:extLst>
              <a:ext uri="{FF2B5EF4-FFF2-40B4-BE49-F238E27FC236}">
                <a16:creationId xmlns:a16="http://schemas.microsoft.com/office/drawing/2014/main" id="{B4C96A83-B094-4242-AC55-10A4E53301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7282" y="2353952"/>
            <a:ext cx="2155759" cy="1421703"/>
          </a:xfrm>
          <a:prstGeom prst="rect">
            <a:avLst/>
          </a:prstGeom>
          <a:noFill/>
          <a:extLst>
            <a:ext uri="{909E8E84-426E-40DD-AFC4-6F175D3DCCD1}">
              <a14:hiddenFill xmlns:a14="http://schemas.microsoft.com/office/drawing/2010/main">
                <a:solidFill>
                  <a:srgbClr val="FFFFFF"/>
                </a:solidFill>
              </a14:hiddenFill>
            </a:ext>
          </a:extLst>
        </p:spPr>
      </p:pic>
      <p:sp>
        <p:nvSpPr>
          <p:cNvPr id="42" name="직사각형 41"/>
          <p:cNvSpPr/>
          <p:nvPr/>
        </p:nvSpPr>
        <p:spPr>
          <a:xfrm>
            <a:off x="2272162" y="2153497"/>
            <a:ext cx="2286000" cy="27432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그래픽 36" descr="산호">
            <a:extLst>
              <a:ext uri="{FF2B5EF4-FFF2-40B4-BE49-F238E27FC236}">
                <a16:creationId xmlns:a16="http://schemas.microsoft.com/office/drawing/2014/main" id="{5286F5C5-22EF-0A4A-8667-11D018DA1863}"/>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326344" y="8134273"/>
            <a:ext cx="787145" cy="787145"/>
          </a:xfrm>
          <a:prstGeom prst="rect">
            <a:avLst/>
          </a:prstGeom>
        </p:spPr>
      </p:pic>
      <p:pic>
        <p:nvPicPr>
          <p:cNvPr id="34" name="그래픽 33" descr="비커">
            <a:extLst>
              <a:ext uri="{FF2B5EF4-FFF2-40B4-BE49-F238E27FC236}">
                <a16:creationId xmlns:a16="http://schemas.microsoft.com/office/drawing/2014/main" id="{DB2D0C33-CF0E-A747-9239-8FE3CA6D5CB0}"/>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2374911" y="7509824"/>
            <a:ext cx="786183" cy="786183"/>
          </a:xfrm>
          <a:prstGeom prst="rect">
            <a:avLst/>
          </a:prstGeom>
        </p:spPr>
      </p:pic>
      <p:pic>
        <p:nvPicPr>
          <p:cNvPr id="32" name="그래픽 31" descr="조리개">
            <a:extLst>
              <a:ext uri="{FF2B5EF4-FFF2-40B4-BE49-F238E27FC236}">
                <a16:creationId xmlns:a16="http://schemas.microsoft.com/office/drawing/2014/main" id="{7A3596D8-245B-E744-99A7-3E76EF950955}"/>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121017" y="7116733"/>
            <a:ext cx="786183" cy="786183"/>
          </a:xfrm>
          <a:prstGeom prst="rect">
            <a:avLst/>
          </a:prstGeom>
        </p:spPr>
      </p:pic>
      <p:sp>
        <p:nvSpPr>
          <p:cNvPr id="2" name="제목 1">
            <a:extLst>
              <a:ext uri="{FF2B5EF4-FFF2-40B4-BE49-F238E27FC236}">
                <a16:creationId xmlns:a16="http://schemas.microsoft.com/office/drawing/2014/main" id="{1297186D-1380-BC45-A31D-E1BD267B8830}"/>
              </a:ext>
            </a:extLst>
          </p:cNvPr>
          <p:cNvSpPr>
            <a:spLocks noGrp="1"/>
          </p:cNvSpPr>
          <p:nvPr>
            <p:ph type="ctrTitle"/>
          </p:nvPr>
        </p:nvSpPr>
        <p:spPr>
          <a:xfrm>
            <a:off x="0" y="0"/>
            <a:ext cx="6858000" cy="1010155"/>
          </a:xfrm>
          <a:solidFill>
            <a:schemeClr val="accent6">
              <a:lumMod val="40000"/>
              <a:lumOff val="60000"/>
            </a:schemeClr>
          </a:solidFill>
          <a:ln>
            <a:noFill/>
          </a:ln>
        </p:spPr>
        <p:txBody>
          <a:bodyPr>
            <a:normAutofit/>
          </a:bodyPr>
          <a:lstStyle/>
          <a:p>
            <a:r>
              <a:rPr kumimoji="1" lang="en-US" altLang="ko-KR" sz="1200" dirty="0">
                <a:latin typeface="+mn-lt"/>
              </a:rPr>
              <a:t>Poster Presented by: Team KOREA-SIS 2020</a:t>
            </a:r>
            <a:endParaRPr kumimoji="1" lang="ko-KR" altLang="en-US" sz="1200" dirty="0">
              <a:latin typeface="+mn-lt"/>
            </a:endParaRPr>
          </a:p>
        </p:txBody>
      </p:sp>
      <p:pic>
        <p:nvPicPr>
          <p:cNvPr id="22" name="그림 21">
            <a:extLst>
              <a:ext uri="{FF2B5EF4-FFF2-40B4-BE49-F238E27FC236}">
                <a16:creationId xmlns:a16="http://schemas.microsoft.com/office/drawing/2014/main" id="{7F9BBB5B-F67C-7748-B117-C4E227B99436}"/>
              </a:ext>
            </a:extLst>
          </p:cNvPr>
          <p:cNvPicPr>
            <a:picLocks noChangeAspect="1"/>
          </p:cNvPicPr>
          <p:nvPr/>
        </p:nvPicPr>
        <p:blipFill>
          <a:blip r:embed="rId9"/>
          <a:stretch>
            <a:fillRect/>
          </a:stretch>
        </p:blipFill>
        <p:spPr>
          <a:xfrm>
            <a:off x="4838463" y="2808184"/>
            <a:ext cx="1772227" cy="1160684"/>
          </a:xfrm>
          <a:prstGeom prst="rect">
            <a:avLst/>
          </a:prstGeom>
        </p:spPr>
      </p:pic>
      <p:sp>
        <p:nvSpPr>
          <p:cNvPr id="6" name="제목 1">
            <a:extLst>
              <a:ext uri="{FF2B5EF4-FFF2-40B4-BE49-F238E27FC236}">
                <a16:creationId xmlns:a16="http://schemas.microsoft.com/office/drawing/2014/main" id="{D90BB72C-E92A-4A4E-9D83-C1492D292A48}"/>
              </a:ext>
            </a:extLst>
          </p:cNvPr>
          <p:cNvSpPr txBox="1">
            <a:spLocks/>
          </p:cNvSpPr>
          <p:nvPr/>
        </p:nvSpPr>
        <p:spPr>
          <a:xfrm>
            <a:off x="3464437" y="4095048"/>
            <a:ext cx="3474720" cy="2468880"/>
          </a:xfrm>
          <a:prstGeom prst="rect">
            <a:avLst/>
          </a:prstGeom>
          <a:ln w="12700">
            <a:solidFill>
              <a:srgbClr val="0070C0"/>
            </a:solidFill>
          </a:ln>
        </p:spPr>
        <p:txBody>
          <a:bodyPr vert="horz" lIns="91440" tIns="45720" rIns="91440" bIns="45720" rtlCol="0" anchor="t">
            <a:normAutofit/>
          </a:bodyPr>
          <a:lstStyle>
            <a:lvl1pPr algn="ctr" defTabSz="685800" rtl="0" eaLnBrk="1" latinLnBrk="1" hangingPunct="1">
              <a:lnSpc>
                <a:spcPct val="90000"/>
              </a:lnSpc>
              <a:spcBef>
                <a:spcPct val="0"/>
              </a:spcBef>
              <a:buNone/>
              <a:defRPr sz="4500" kern="1200">
                <a:solidFill>
                  <a:schemeClr val="tx1"/>
                </a:solidFill>
                <a:latin typeface="+mj-lt"/>
                <a:ea typeface="+mj-ea"/>
                <a:cs typeface="+mj-cs"/>
              </a:defRPr>
            </a:lvl1pPr>
          </a:lstStyle>
          <a:p>
            <a:r>
              <a:rPr kumimoji="1" lang="en-US" altLang="ko-KR" sz="1400" b="1" dirty="0">
                <a:solidFill>
                  <a:schemeClr val="bg1"/>
                </a:solidFill>
                <a:latin typeface="+mn-lt"/>
              </a:rPr>
              <a:t>COMMUNICATE</a:t>
            </a:r>
            <a:endParaRPr kumimoji="1" lang="ko-KR" altLang="en-US" sz="1400" b="1" dirty="0">
              <a:solidFill>
                <a:schemeClr val="bg1"/>
              </a:solidFill>
              <a:latin typeface="+mn-lt"/>
            </a:endParaRPr>
          </a:p>
        </p:txBody>
      </p:sp>
      <p:sp>
        <p:nvSpPr>
          <p:cNvPr id="10" name="제목 1">
            <a:extLst>
              <a:ext uri="{FF2B5EF4-FFF2-40B4-BE49-F238E27FC236}">
                <a16:creationId xmlns:a16="http://schemas.microsoft.com/office/drawing/2014/main" id="{034B7AA7-860D-0D43-9AA4-76AA3846B803}"/>
              </a:ext>
            </a:extLst>
          </p:cNvPr>
          <p:cNvSpPr txBox="1">
            <a:spLocks/>
          </p:cNvSpPr>
          <p:nvPr/>
        </p:nvSpPr>
        <p:spPr>
          <a:xfrm>
            <a:off x="-129799" y="6676469"/>
            <a:ext cx="3474720" cy="2468880"/>
          </a:xfrm>
          <a:prstGeom prst="rect">
            <a:avLst/>
          </a:prstGeom>
          <a:ln w="12700">
            <a:solidFill>
              <a:srgbClr val="FFC000"/>
            </a:solidFill>
          </a:ln>
        </p:spPr>
        <p:txBody>
          <a:bodyPr vert="horz" lIns="91440" tIns="45720" rIns="91440" bIns="45720" rtlCol="0" anchor="t">
            <a:normAutofit/>
          </a:bodyPr>
          <a:lstStyle>
            <a:lvl1pPr algn="ctr" defTabSz="685800" rtl="0" eaLnBrk="1" latinLnBrk="1" hangingPunct="1">
              <a:lnSpc>
                <a:spcPct val="90000"/>
              </a:lnSpc>
              <a:spcBef>
                <a:spcPct val="0"/>
              </a:spcBef>
              <a:buNone/>
              <a:defRPr sz="4500" kern="1200">
                <a:solidFill>
                  <a:schemeClr val="tx1"/>
                </a:solidFill>
                <a:latin typeface="+mj-lt"/>
                <a:ea typeface="+mj-ea"/>
                <a:cs typeface="+mj-cs"/>
              </a:defRPr>
            </a:lvl1pPr>
          </a:lstStyle>
          <a:p>
            <a:r>
              <a:rPr kumimoji="1" lang="en-US" altLang="ko-KR" sz="1400" b="1" dirty="0">
                <a:solidFill>
                  <a:schemeClr val="bg1"/>
                </a:solidFill>
                <a:latin typeface="+mn-lt"/>
              </a:rPr>
              <a:t>PROPOSED IMPLEMETATION</a:t>
            </a:r>
            <a:endParaRPr kumimoji="1" lang="ko-KR" altLang="en-US" sz="1400" b="1" dirty="0">
              <a:solidFill>
                <a:schemeClr val="bg1"/>
              </a:solidFill>
              <a:latin typeface="+mn-lt"/>
            </a:endParaRPr>
          </a:p>
        </p:txBody>
      </p:sp>
      <p:sp>
        <p:nvSpPr>
          <p:cNvPr id="11" name="제목 1">
            <a:extLst>
              <a:ext uri="{FF2B5EF4-FFF2-40B4-BE49-F238E27FC236}">
                <a16:creationId xmlns:a16="http://schemas.microsoft.com/office/drawing/2014/main" id="{39815B69-A49A-D54F-A99D-28705C4BFBD3}"/>
              </a:ext>
            </a:extLst>
          </p:cNvPr>
          <p:cNvSpPr txBox="1">
            <a:spLocks/>
          </p:cNvSpPr>
          <p:nvPr/>
        </p:nvSpPr>
        <p:spPr>
          <a:xfrm>
            <a:off x="7890994" y="7012598"/>
            <a:ext cx="3474720" cy="2468880"/>
          </a:xfrm>
          <a:prstGeom prst="rect">
            <a:avLst/>
          </a:prstGeom>
          <a:ln w="12700">
            <a:solidFill>
              <a:srgbClr val="7030A0"/>
            </a:solidFill>
          </a:ln>
        </p:spPr>
        <p:txBody>
          <a:bodyPr vert="horz" lIns="91440" tIns="45720" rIns="91440" bIns="45720" rtlCol="0" anchor="t">
            <a:normAutofit/>
          </a:bodyPr>
          <a:lstStyle>
            <a:lvl1pPr algn="ctr" defTabSz="685800" rtl="0" eaLnBrk="1" latinLnBrk="1" hangingPunct="1">
              <a:lnSpc>
                <a:spcPct val="90000"/>
              </a:lnSpc>
              <a:spcBef>
                <a:spcPct val="0"/>
              </a:spcBef>
              <a:buNone/>
              <a:defRPr sz="4500" kern="1200">
                <a:solidFill>
                  <a:schemeClr val="tx1"/>
                </a:solidFill>
                <a:latin typeface="+mj-lt"/>
                <a:ea typeface="+mj-ea"/>
                <a:cs typeface="+mj-cs"/>
              </a:defRPr>
            </a:lvl1pPr>
          </a:lstStyle>
          <a:p>
            <a:r>
              <a:rPr kumimoji="1" lang="en-US" altLang="ko-KR" sz="1400" b="1" dirty="0">
                <a:solidFill>
                  <a:schemeClr val="bg1"/>
                </a:solidFill>
                <a:latin typeface="+mn-lt"/>
              </a:rPr>
              <a:t>CURRENT AND FUTURE WORK</a:t>
            </a:r>
            <a:endParaRPr kumimoji="1" lang="ko-KR" altLang="en-US" sz="1400" b="1" dirty="0">
              <a:solidFill>
                <a:schemeClr val="bg1"/>
              </a:solidFill>
              <a:latin typeface="+mn-lt"/>
            </a:endParaRPr>
          </a:p>
          <a:p>
            <a:endParaRPr kumimoji="1" lang="ko-KR" altLang="en-US" sz="1400" dirty="0">
              <a:latin typeface="+mn-lt"/>
            </a:endParaRPr>
          </a:p>
        </p:txBody>
      </p:sp>
      <p:pic>
        <p:nvPicPr>
          <p:cNvPr id="1028" name="Picture 4">
            <a:extLst>
              <a:ext uri="{FF2B5EF4-FFF2-40B4-BE49-F238E27FC236}">
                <a16:creationId xmlns:a16="http://schemas.microsoft.com/office/drawing/2014/main" id="{913695E5-1389-3749-8DF8-2AE464BF841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746" r="75495" b="6782"/>
          <a:stretch/>
        </p:blipFill>
        <p:spPr bwMode="auto">
          <a:xfrm>
            <a:off x="820313" y="9416084"/>
            <a:ext cx="875042" cy="76358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1C3BA4B0-ABDE-B647-85A4-8175326DA8F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167" r="39007" b="6782"/>
          <a:stretch/>
        </p:blipFill>
        <p:spPr bwMode="auto">
          <a:xfrm>
            <a:off x="5083799" y="9408376"/>
            <a:ext cx="1633994" cy="76358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C2B545CE-A52C-CA4D-B76D-5EB5ABF7EF5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5956" r="63850" b="31627"/>
          <a:stretch/>
        </p:blipFill>
        <p:spPr bwMode="auto">
          <a:xfrm>
            <a:off x="221413" y="9416084"/>
            <a:ext cx="699052" cy="560073"/>
          </a:xfrm>
          <a:prstGeom prst="rect">
            <a:avLst/>
          </a:prstGeom>
          <a:noFill/>
          <a:extLst>
            <a:ext uri="{909E8E84-426E-40DD-AFC4-6F175D3DCCD1}">
              <a14:hiddenFill xmlns:a14="http://schemas.microsoft.com/office/drawing/2010/main">
                <a:solidFill>
                  <a:srgbClr val="FFFFFF"/>
                </a:solidFill>
              </a14:hiddenFill>
            </a:ext>
          </a:extLst>
        </p:spPr>
      </p:pic>
      <p:sp>
        <p:nvSpPr>
          <p:cNvPr id="9" name="제목 1">
            <a:extLst>
              <a:ext uri="{FF2B5EF4-FFF2-40B4-BE49-F238E27FC236}">
                <a16:creationId xmlns:a16="http://schemas.microsoft.com/office/drawing/2014/main" id="{8827A0EB-7F24-554C-BC23-591D90F65776}"/>
              </a:ext>
            </a:extLst>
          </p:cNvPr>
          <p:cNvSpPr txBox="1">
            <a:spLocks/>
          </p:cNvSpPr>
          <p:nvPr/>
        </p:nvSpPr>
        <p:spPr>
          <a:xfrm>
            <a:off x="2273517" y="2154359"/>
            <a:ext cx="2286000" cy="2011680"/>
          </a:xfrm>
          <a:prstGeom prst="rect">
            <a:avLst/>
          </a:prstGeom>
          <a:ln w="12700">
            <a:solidFill>
              <a:schemeClr val="accent4">
                <a:lumMod val="60000"/>
                <a:lumOff val="40000"/>
              </a:schemeClr>
            </a:solidFill>
          </a:ln>
        </p:spPr>
        <p:txBody>
          <a:bodyPr vert="horz" lIns="91440" tIns="45720" rIns="91440" bIns="45720" rtlCol="0" anchor="t">
            <a:normAutofit/>
          </a:bodyPr>
          <a:lstStyle>
            <a:lvl1pPr algn="ctr" defTabSz="685800" rtl="0" eaLnBrk="1" latinLnBrk="1" hangingPunct="1">
              <a:lnSpc>
                <a:spcPct val="90000"/>
              </a:lnSpc>
              <a:spcBef>
                <a:spcPct val="0"/>
              </a:spcBef>
              <a:buNone/>
              <a:defRPr sz="4500" kern="1200">
                <a:solidFill>
                  <a:schemeClr val="tx1"/>
                </a:solidFill>
                <a:latin typeface="+mj-lt"/>
                <a:ea typeface="+mj-ea"/>
                <a:cs typeface="+mj-cs"/>
              </a:defRPr>
            </a:lvl1pPr>
          </a:lstStyle>
          <a:p>
            <a:r>
              <a:rPr kumimoji="1" lang="en-US" altLang="ko-KR" sz="1400" b="1" dirty="0" smtClean="0">
                <a:solidFill>
                  <a:schemeClr val="bg1"/>
                </a:solidFill>
                <a:latin typeface="+mn-lt"/>
              </a:rPr>
              <a:t>ENGINEERING</a:t>
            </a:r>
            <a:endParaRPr kumimoji="1" lang="en-US" altLang="ko-KR" sz="1400" b="1" dirty="0">
              <a:solidFill>
                <a:schemeClr val="bg1"/>
              </a:solidFill>
              <a:latin typeface="+mn-lt"/>
            </a:endParaRPr>
          </a:p>
          <a:p>
            <a:endParaRPr kumimoji="1" lang="en-US" altLang="ko-KR" sz="1400" dirty="0">
              <a:latin typeface="+mn-lt"/>
            </a:endParaRPr>
          </a:p>
          <a:p>
            <a:r>
              <a:rPr kumimoji="1" lang="en-US" altLang="ko-KR" sz="1400" dirty="0">
                <a:latin typeface="+mn-lt"/>
              </a:rPr>
              <a:t>Workflow</a:t>
            </a:r>
            <a:endParaRPr kumimoji="1" lang="ko-KR" altLang="en-US" sz="1400" dirty="0">
              <a:latin typeface="+mn-lt"/>
            </a:endParaRPr>
          </a:p>
        </p:txBody>
      </p:sp>
      <p:pic>
        <p:nvPicPr>
          <p:cNvPr id="1032" name="Picture 8">
            <a:extLst>
              <a:ext uri="{FF2B5EF4-FFF2-40B4-BE49-F238E27FC236}">
                <a16:creationId xmlns:a16="http://schemas.microsoft.com/office/drawing/2014/main" id="{991DFB5F-8836-4C44-A370-843D120BA7E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48149" y="3374487"/>
            <a:ext cx="1734023" cy="2304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59355BAC-9A81-3140-B2E5-CF769FE913F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82990" y="5486223"/>
            <a:ext cx="1343096" cy="100732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0A3FBBED-A4BB-3245-AEB0-1AEE92613F4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51404" y="4475269"/>
            <a:ext cx="954153" cy="133987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149D22E2-2D85-1848-8BDC-FAC433C8C65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63651" y="4475269"/>
            <a:ext cx="954153" cy="133987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58F50DE8-A106-AE4F-B769-9A71CF81AA29}"/>
              </a:ext>
            </a:extLst>
          </p:cNvPr>
          <p:cNvSpPr txBox="1"/>
          <p:nvPr/>
        </p:nvSpPr>
        <p:spPr>
          <a:xfrm>
            <a:off x="3516415" y="4730627"/>
            <a:ext cx="1407308" cy="738664"/>
          </a:xfrm>
          <a:prstGeom prst="rect">
            <a:avLst/>
          </a:prstGeom>
          <a:noFill/>
        </p:spPr>
        <p:txBody>
          <a:bodyPr wrap="none" rtlCol="0">
            <a:spAutoFit/>
          </a:bodyPr>
          <a:lstStyle/>
          <a:p>
            <a:r>
              <a:rPr kumimoji="1" lang="en-US" altLang="ko-KR" sz="1400" dirty="0"/>
              <a:t>Human Practices</a:t>
            </a:r>
          </a:p>
          <a:p>
            <a:r>
              <a:rPr kumimoji="1" lang="en-US" altLang="ko-KR" sz="1400" dirty="0"/>
              <a:t>Education </a:t>
            </a:r>
          </a:p>
          <a:p>
            <a:r>
              <a:rPr kumimoji="1" lang="en-US" altLang="ko-KR" sz="1400" dirty="0"/>
              <a:t>Interviews</a:t>
            </a:r>
            <a:endParaRPr kumimoji="1" lang="ko-KR" altLang="en-US" sz="1400" dirty="0"/>
          </a:p>
        </p:txBody>
      </p:sp>
      <p:sp>
        <p:nvSpPr>
          <p:cNvPr id="21" name="TextBox 20">
            <a:extLst>
              <a:ext uri="{FF2B5EF4-FFF2-40B4-BE49-F238E27FC236}">
                <a16:creationId xmlns:a16="http://schemas.microsoft.com/office/drawing/2014/main" id="{72BD3F20-C5DA-0D45-AFF0-993064F28770}"/>
              </a:ext>
            </a:extLst>
          </p:cNvPr>
          <p:cNvSpPr txBox="1"/>
          <p:nvPr/>
        </p:nvSpPr>
        <p:spPr>
          <a:xfrm>
            <a:off x="4969874" y="5890600"/>
            <a:ext cx="982961" cy="523220"/>
          </a:xfrm>
          <a:prstGeom prst="rect">
            <a:avLst/>
          </a:prstGeom>
          <a:noFill/>
        </p:spPr>
        <p:txBody>
          <a:bodyPr wrap="none" rtlCol="0">
            <a:spAutoFit/>
          </a:bodyPr>
          <a:lstStyle/>
          <a:p>
            <a:r>
              <a:rPr kumimoji="1" lang="en-US" altLang="ko-KR" sz="1400" dirty="0"/>
              <a:t>Campaigns</a:t>
            </a:r>
          </a:p>
          <a:p>
            <a:r>
              <a:rPr kumimoji="1" lang="en-US" altLang="ko-KR" sz="1400" dirty="0"/>
              <a:t>Surveys</a:t>
            </a:r>
          </a:p>
        </p:txBody>
      </p:sp>
      <p:grpSp>
        <p:nvGrpSpPr>
          <p:cNvPr id="45" name="그룹 44"/>
          <p:cNvGrpSpPr/>
          <p:nvPr/>
        </p:nvGrpSpPr>
        <p:grpSpPr>
          <a:xfrm>
            <a:off x="0" y="1016000"/>
            <a:ext cx="6858000" cy="1067101"/>
            <a:chOff x="0" y="1016000"/>
            <a:chExt cx="6858000" cy="1067101"/>
          </a:xfrm>
        </p:grpSpPr>
        <p:sp>
          <p:nvSpPr>
            <p:cNvPr id="4" name="제목 1">
              <a:extLst>
                <a:ext uri="{FF2B5EF4-FFF2-40B4-BE49-F238E27FC236}">
                  <a16:creationId xmlns:a16="http://schemas.microsoft.com/office/drawing/2014/main" id="{CFE1D88F-F1BB-5146-B753-F766C08C2E65}"/>
                </a:ext>
              </a:extLst>
            </p:cNvPr>
            <p:cNvSpPr txBox="1">
              <a:spLocks/>
            </p:cNvSpPr>
            <p:nvPr/>
          </p:nvSpPr>
          <p:spPr>
            <a:xfrm>
              <a:off x="0" y="1016000"/>
              <a:ext cx="6858000" cy="1067101"/>
            </a:xfrm>
            <a:prstGeom prst="rect">
              <a:avLst/>
            </a:prstGeom>
            <a:solidFill>
              <a:schemeClr val="accent6">
                <a:lumMod val="20000"/>
                <a:lumOff val="80000"/>
              </a:schemeClr>
            </a:solidFill>
            <a:ln>
              <a:noFill/>
            </a:ln>
          </p:spPr>
          <p:txBody>
            <a:bodyPr vert="horz" lIns="91440" tIns="45720" rIns="91440" bIns="45720" rtlCol="0" anchor="b">
              <a:normAutofit/>
            </a:bodyPr>
            <a:lstStyle>
              <a:lvl1pPr algn="ctr" defTabSz="685800" rtl="0" eaLnBrk="1" latinLnBrk="1" hangingPunct="1">
                <a:lnSpc>
                  <a:spcPct val="90000"/>
                </a:lnSpc>
                <a:spcBef>
                  <a:spcPct val="0"/>
                </a:spcBef>
                <a:buNone/>
                <a:defRPr sz="4500" kern="1200">
                  <a:solidFill>
                    <a:schemeClr val="tx1"/>
                  </a:solidFill>
                  <a:latin typeface="+mj-lt"/>
                  <a:ea typeface="+mj-ea"/>
                  <a:cs typeface="+mj-cs"/>
                </a:defRPr>
              </a:lvl1pPr>
            </a:lstStyle>
            <a:p>
              <a:endParaRPr kumimoji="1" lang="ko-KR" altLang="en-US" sz="1400" dirty="0">
                <a:latin typeface="+mn-lt"/>
              </a:endParaRPr>
            </a:p>
          </p:txBody>
        </p:sp>
        <p:sp>
          <p:nvSpPr>
            <p:cNvPr id="14" name="TextBox 13">
              <a:extLst>
                <a:ext uri="{FF2B5EF4-FFF2-40B4-BE49-F238E27FC236}">
                  <a16:creationId xmlns:a16="http://schemas.microsoft.com/office/drawing/2014/main" id="{C9DD5A2A-47A2-334B-817D-06E4A687E62C}"/>
                </a:ext>
              </a:extLst>
            </p:cNvPr>
            <p:cNvSpPr txBox="1"/>
            <p:nvPr/>
          </p:nvSpPr>
          <p:spPr>
            <a:xfrm>
              <a:off x="109606" y="1331195"/>
              <a:ext cx="1710468" cy="369332"/>
            </a:xfrm>
            <a:prstGeom prst="rect">
              <a:avLst/>
            </a:prstGeom>
            <a:noFill/>
          </p:spPr>
          <p:txBody>
            <a:bodyPr wrap="none" rtlCol="0">
              <a:spAutoFit/>
            </a:bodyPr>
            <a:lstStyle/>
            <a:p>
              <a:r>
                <a:rPr kumimoji="1" lang="en-US" altLang="ko-KR" b="1" dirty="0"/>
                <a:t>PROJECT GOALS</a:t>
              </a:r>
            </a:p>
          </p:txBody>
        </p:sp>
        <p:sp>
          <p:nvSpPr>
            <p:cNvPr id="23" name="직사각형 22">
              <a:extLst>
                <a:ext uri="{FF2B5EF4-FFF2-40B4-BE49-F238E27FC236}">
                  <a16:creationId xmlns:a16="http://schemas.microsoft.com/office/drawing/2014/main" id="{A6DCC552-F27F-9F4F-8375-8D8185CE66B1}"/>
                </a:ext>
              </a:extLst>
            </p:cNvPr>
            <p:cNvSpPr/>
            <p:nvPr/>
          </p:nvSpPr>
          <p:spPr>
            <a:xfrm>
              <a:off x="1836729" y="1022797"/>
              <a:ext cx="4928320" cy="1052596"/>
            </a:xfrm>
            <a:prstGeom prst="rect">
              <a:avLst/>
            </a:prstGeom>
          </p:spPr>
          <p:txBody>
            <a:bodyPr wrap="square">
              <a:spAutoFit/>
            </a:bodyPr>
            <a:lstStyle/>
            <a:p>
              <a:pPr>
                <a:lnSpc>
                  <a:spcPct val="130000"/>
                </a:lnSpc>
              </a:pPr>
              <a:r>
                <a:rPr lang="en-US" altLang="ko-KR" sz="1200" dirty="0"/>
                <a:t>- To engineer a system that will detect the levels of toxins in the rice storage.</a:t>
              </a:r>
            </a:p>
            <a:p>
              <a:pPr>
                <a:lnSpc>
                  <a:spcPct val="130000"/>
                </a:lnSpc>
              </a:pPr>
              <a:r>
                <a:rPr lang="en-US" altLang="ko-KR" sz="1200" dirty="0"/>
                <a:t>- To create this system, we will mass produce </a:t>
              </a:r>
              <a:r>
                <a:rPr lang="en-US" altLang="ko-KR" sz="1200" i="1" dirty="0"/>
                <a:t>Escherichia coli </a:t>
              </a:r>
              <a:r>
                <a:rPr lang="en-US" altLang="ko-KR" sz="1200" dirty="0"/>
                <a:t>to produce the CYP1A2 enzyme.</a:t>
              </a:r>
            </a:p>
            <a:p>
              <a:pPr>
                <a:lnSpc>
                  <a:spcPct val="130000"/>
                </a:lnSpc>
              </a:pPr>
              <a:r>
                <a:rPr kumimoji="1" lang="en-US" altLang="ko-KR" sz="1200" dirty="0"/>
                <a:t>- To </a:t>
              </a:r>
              <a:r>
                <a:rPr lang="en-US" altLang="ko-KR" sz="1200" dirty="0"/>
                <a:t>mainly combat the issue of post harvest losses</a:t>
              </a:r>
              <a:r>
                <a:rPr lang="en-US" altLang="ko-KR" sz="1200" dirty="0" smtClean="0"/>
                <a:t>.</a:t>
              </a:r>
            </a:p>
          </p:txBody>
        </p:sp>
      </p:grpSp>
      <p:sp>
        <p:nvSpPr>
          <p:cNvPr id="24" name="직사각형 23">
            <a:extLst>
              <a:ext uri="{FF2B5EF4-FFF2-40B4-BE49-F238E27FC236}">
                <a16:creationId xmlns:a16="http://schemas.microsoft.com/office/drawing/2014/main" id="{510E79BC-94FF-6042-9C3F-B35149399DC5}"/>
              </a:ext>
            </a:extLst>
          </p:cNvPr>
          <p:cNvSpPr/>
          <p:nvPr/>
        </p:nvSpPr>
        <p:spPr>
          <a:xfrm>
            <a:off x="-6234482" y="3071294"/>
            <a:ext cx="3210562" cy="1938992"/>
          </a:xfrm>
          <a:prstGeom prst="rect">
            <a:avLst/>
          </a:prstGeom>
        </p:spPr>
        <p:txBody>
          <a:bodyPr wrap="square">
            <a:spAutoFit/>
          </a:bodyPr>
          <a:lstStyle/>
          <a:p>
            <a:pPr algn="just"/>
            <a:r>
              <a:rPr lang="en-US" altLang="ko-KR" sz="1000" dirty="0"/>
              <a:t>- We designed recombinant E.coli which express CYP1A2 human enzyme that is required for toxin detection.</a:t>
            </a:r>
          </a:p>
          <a:p>
            <a:pPr algn="just"/>
            <a:endParaRPr lang="en-US" altLang="ko-KR" sz="1000" dirty="0"/>
          </a:p>
          <a:p>
            <a:pPr algn="just"/>
            <a:r>
              <a:rPr lang="en-US" altLang="ko-KR" sz="1000" dirty="0"/>
              <a:t>- We proposed a nonparametric MARS model designed to capture possible inter-dependent effects of environmental factors on fungal infection of stored rice.</a:t>
            </a:r>
          </a:p>
          <a:p>
            <a:pPr algn="just"/>
            <a:endParaRPr lang="en-US" altLang="ko-KR" sz="1000" dirty="0"/>
          </a:p>
          <a:p>
            <a:pPr algn="just"/>
            <a:r>
              <a:rPr lang="en-US" altLang="ko-KR" sz="1000" dirty="0"/>
              <a:t>- We will make this system to have more efficiency and widely-used.</a:t>
            </a:r>
          </a:p>
          <a:p>
            <a:pPr algn="just"/>
            <a:endParaRPr lang="en-US" altLang="ko-KR" sz="1000" dirty="0"/>
          </a:p>
          <a:p>
            <a:pPr algn="just"/>
            <a:r>
              <a:rPr lang="en-US" altLang="ko-KR" sz="1000" dirty="0"/>
              <a:t>- Not only commercialization but also spreading widely with NGOs is what we want to do with this idea.</a:t>
            </a:r>
            <a:endParaRPr kumimoji="1" lang="ko-KR" altLang="en-US" sz="1000" dirty="0"/>
          </a:p>
        </p:txBody>
      </p:sp>
      <p:sp>
        <p:nvSpPr>
          <p:cNvPr id="25" name="직사각형 24">
            <a:extLst>
              <a:ext uri="{FF2B5EF4-FFF2-40B4-BE49-F238E27FC236}">
                <a16:creationId xmlns:a16="http://schemas.microsoft.com/office/drawing/2014/main" id="{1837E395-84BB-3F42-8A34-28B29984FF6F}"/>
              </a:ext>
            </a:extLst>
          </p:cNvPr>
          <p:cNvSpPr/>
          <p:nvPr/>
        </p:nvSpPr>
        <p:spPr>
          <a:xfrm>
            <a:off x="-6256622" y="1331195"/>
            <a:ext cx="2405269" cy="1338828"/>
          </a:xfrm>
          <a:prstGeom prst="rect">
            <a:avLst/>
          </a:prstGeom>
          <a:noFill/>
        </p:spPr>
        <p:txBody>
          <a:bodyPr wrap="square">
            <a:spAutoFit/>
          </a:bodyPr>
          <a:lstStyle/>
          <a:p>
            <a:pPr algn="just"/>
            <a:r>
              <a:rPr kumimoji="1" lang="en-US" altLang="ko-KR" sz="900" dirty="0"/>
              <a:t> </a:t>
            </a:r>
            <a:r>
              <a:rPr lang="en-US" altLang="ko-KR" sz="900" dirty="0"/>
              <a:t>The absence of a systemic storage system of rice was the most critical complication, which is why we </a:t>
            </a:r>
            <a:r>
              <a:rPr lang="en-US" altLang="ko-KR" sz="900" dirty="0" err="1"/>
              <a:t>seeked</a:t>
            </a:r>
            <a:r>
              <a:rPr lang="en-US" altLang="ko-KR" sz="900" dirty="0"/>
              <a:t> a potential solution through the </a:t>
            </a:r>
            <a:r>
              <a:rPr lang="en-US" altLang="ko-KR" sz="900" dirty="0" err="1"/>
              <a:t>iGEM</a:t>
            </a:r>
            <a:r>
              <a:rPr lang="en-US" altLang="ko-KR" sz="900" dirty="0"/>
              <a:t> project.</a:t>
            </a:r>
          </a:p>
          <a:p>
            <a:pPr algn="just"/>
            <a:endParaRPr kumimoji="1" lang="en-US" altLang="ko-KR" sz="900" dirty="0"/>
          </a:p>
          <a:p>
            <a:pPr algn="just"/>
            <a:r>
              <a:rPr lang="en-US" altLang="ko-KR" sz="900" dirty="0"/>
              <a:t> This is not only relevant in Sri Lanka, but also in other developing countries, as rice is a major staple food, which exemplifies the urgent need to implement an effective post harvest system.</a:t>
            </a:r>
            <a:endParaRPr kumimoji="1" lang="ko-KR" altLang="en-US" sz="900" dirty="0"/>
          </a:p>
        </p:txBody>
      </p:sp>
      <p:grpSp>
        <p:nvGrpSpPr>
          <p:cNvPr id="43" name="그룹 42"/>
          <p:cNvGrpSpPr/>
          <p:nvPr/>
        </p:nvGrpSpPr>
        <p:grpSpPr>
          <a:xfrm>
            <a:off x="-2983992" y="1783421"/>
            <a:ext cx="2286000" cy="2011680"/>
            <a:chOff x="-2983992" y="1783421"/>
            <a:chExt cx="2286000" cy="2011680"/>
          </a:xfrm>
        </p:grpSpPr>
        <p:sp>
          <p:nvSpPr>
            <p:cNvPr id="41" name="직사각형 40"/>
            <p:cNvSpPr/>
            <p:nvPr/>
          </p:nvSpPr>
          <p:spPr>
            <a:xfrm>
              <a:off x="-2983992" y="1783421"/>
              <a:ext cx="2286000" cy="2743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제목 1">
              <a:extLst>
                <a:ext uri="{FF2B5EF4-FFF2-40B4-BE49-F238E27FC236}">
                  <a16:creationId xmlns:a16="http://schemas.microsoft.com/office/drawing/2014/main" id="{BD499538-5647-C242-84E3-586DCA9FF94B}"/>
                </a:ext>
              </a:extLst>
            </p:cNvPr>
            <p:cNvSpPr txBox="1">
              <a:spLocks/>
            </p:cNvSpPr>
            <p:nvPr/>
          </p:nvSpPr>
          <p:spPr>
            <a:xfrm>
              <a:off x="-2983992" y="1783421"/>
              <a:ext cx="2286000" cy="2011680"/>
            </a:xfrm>
            <a:prstGeom prst="rect">
              <a:avLst/>
            </a:prstGeom>
            <a:noFill/>
            <a:ln w="12700">
              <a:solidFill>
                <a:srgbClr val="FF0000"/>
              </a:solidFill>
            </a:ln>
          </p:spPr>
          <p:txBody>
            <a:bodyPr vert="horz" lIns="91440" tIns="45720" rIns="91440" bIns="45720" rtlCol="0" anchor="t">
              <a:normAutofit/>
            </a:bodyPr>
            <a:lstStyle>
              <a:lvl1pPr algn="ctr" defTabSz="685800" rtl="0" eaLnBrk="1" latinLnBrk="1" hangingPunct="1">
                <a:lnSpc>
                  <a:spcPct val="90000"/>
                </a:lnSpc>
                <a:spcBef>
                  <a:spcPct val="0"/>
                </a:spcBef>
                <a:buNone/>
                <a:defRPr sz="4500" kern="1200">
                  <a:solidFill>
                    <a:schemeClr val="tx1"/>
                  </a:solidFill>
                  <a:latin typeface="+mj-lt"/>
                  <a:ea typeface="+mj-ea"/>
                  <a:cs typeface="+mj-cs"/>
                </a:defRPr>
              </a:lvl1pPr>
            </a:lstStyle>
            <a:p>
              <a:r>
                <a:rPr kumimoji="1" lang="en-US" altLang="ko-KR" sz="1400" b="1" dirty="0" smtClean="0">
                  <a:solidFill>
                    <a:schemeClr val="bg1"/>
                  </a:solidFill>
                  <a:latin typeface="+mn-lt"/>
                </a:rPr>
                <a:t>ENGINEERING</a:t>
              </a:r>
            </a:p>
            <a:p>
              <a:endParaRPr kumimoji="1" lang="en-US" altLang="ko-KR" sz="1400" dirty="0" smtClean="0">
                <a:latin typeface="+mn-lt"/>
              </a:endParaRPr>
            </a:p>
            <a:p>
              <a:r>
                <a:rPr kumimoji="1" lang="en-US" altLang="ko-KR" sz="1400" dirty="0" smtClean="0">
                  <a:latin typeface="+mn-lt"/>
                </a:rPr>
                <a:t>Method </a:t>
              </a:r>
              <a:r>
                <a:rPr kumimoji="1" lang="en-US" altLang="ko-KR" sz="1400" dirty="0">
                  <a:latin typeface="+mn-lt"/>
                </a:rPr>
                <a:t>of Promotion </a:t>
              </a:r>
              <a:endParaRPr kumimoji="1" lang="ko-KR" altLang="en-US" sz="1400" dirty="0">
                <a:latin typeface="+mn-lt"/>
              </a:endParaRPr>
            </a:p>
          </p:txBody>
        </p:sp>
        <p:pic>
          <p:nvPicPr>
            <p:cNvPr id="35" name="Picture 18">
              <a:extLst>
                <a:ext uri="{FF2B5EF4-FFF2-40B4-BE49-F238E27FC236}">
                  <a16:creationId xmlns:a16="http://schemas.microsoft.com/office/drawing/2014/main" id="{795C5650-13AC-A944-9C40-10B5D4FC760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73119" y="2422035"/>
              <a:ext cx="1450662" cy="1264256"/>
            </a:xfrm>
            <a:prstGeom prst="rect">
              <a:avLst/>
            </a:prstGeom>
            <a:noFill/>
            <a:extLst/>
          </p:spPr>
        </p:pic>
      </p:grpSp>
      <p:sp>
        <p:nvSpPr>
          <p:cNvPr id="26" name="직사각형 25">
            <a:extLst>
              <a:ext uri="{FF2B5EF4-FFF2-40B4-BE49-F238E27FC236}">
                <a16:creationId xmlns:a16="http://schemas.microsoft.com/office/drawing/2014/main" id="{2FDBDF4A-F8FE-7A44-A5A1-E92C27AEE004}"/>
              </a:ext>
            </a:extLst>
          </p:cNvPr>
          <p:cNvSpPr/>
          <p:nvPr/>
        </p:nvSpPr>
        <p:spPr>
          <a:xfrm>
            <a:off x="318486" y="7362438"/>
            <a:ext cx="1367554" cy="369332"/>
          </a:xfrm>
          <a:prstGeom prst="rect">
            <a:avLst/>
          </a:prstGeom>
        </p:spPr>
        <p:txBody>
          <a:bodyPr wrap="none">
            <a:spAutoFit/>
          </a:bodyPr>
          <a:lstStyle/>
          <a:p>
            <a:r>
              <a:rPr lang="en-US" altLang="ko-KR" b="1" dirty="0"/>
              <a:t>ACCESIBLITY</a:t>
            </a:r>
            <a:endParaRPr lang="ko-KR" altLang="en-US" dirty="0"/>
          </a:p>
        </p:txBody>
      </p:sp>
      <p:sp>
        <p:nvSpPr>
          <p:cNvPr id="27" name="직사각형 26">
            <a:extLst>
              <a:ext uri="{FF2B5EF4-FFF2-40B4-BE49-F238E27FC236}">
                <a16:creationId xmlns:a16="http://schemas.microsoft.com/office/drawing/2014/main" id="{6DD54ADE-4138-3747-9363-F8553D149632}"/>
              </a:ext>
            </a:extLst>
          </p:cNvPr>
          <p:cNvSpPr/>
          <p:nvPr/>
        </p:nvSpPr>
        <p:spPr>
          <a:xfrm>
            <a:off x="932598" y="7825844"/>
            <a:ext cx="2392001" cy="369332"/>
          </a:xfrm>
          <a:prstGeom prst="rect">
            <a:avLst/>
          </a:prstGeom>
        </p:spPr>
        <p:txBody>
          <a:bodyPr wrap="none">
            <a:spAutoFit/>
          </a:bodyPr>
          <a:lstStyle/>
          <a:p>
            <a:r>
              <a:rPr lang="en-US" altLang="ko-KR" b="1" dirty="0"/>
              <a:t>WET LAB </a:t>
            </a:r>
            <a:r>
              <a:rPr lang="en-US" altLang="ko-KR" b="1" dirty="0" smtClean="0"/>
              <a:t>EXPERIMENT</a:t>
            </a:r>
            <a:endParaRPr lang="ko-KR" altLang="en-US" dirty="0"/>
          </a:p>
        </p:txBody>
      </p:sp>
      <p:sp>
        <p:nvSpPr>
          <p:cNvPr id="28" name="직사각형 27">
            <a:extLst>
              <a:ext uri="{FF2B5EF4-FFF2-40B4-BE49-F238E27FC236}">
                <a16:creationId xmlns:a16="http://schemas.microsoft.com/office/drawing/2014/main" id="{79CA2245-627B-1140-83D1-D787AF167F01}"/>
              </a:ext>
            </a:extLst>
          </p:cNvPr>
          <p:cNvSpPr/>
          <p:nvPr/>
        </p:nvSpPr>
        <p:spPr>
          <a:xfrm>
            <a:off x="199774" y="8343180"/>
            <a:ext cx="2037737" cy="369332"/>
          </a:xfrm>
          <a:prstGeom prst="rect">
            <a:avLst/>
          </a:prstGeom>
        </p:spPr>
        <p:txBody>
          <a:bodyPr wrap="none">
            <a:spAutoFit/>
          </a:bodyPr>
          <a:lstStyle/>
          <a:p>
            <a:r>
              <a:rPr lang="en-US" altLang="ko-KR" b="1" dirty="0"/>
              <a:t>REAL APPLICATION </a:t>
            </a:r>
            <a:endParaRPr lang="ko-KR" altLang="en-US" dirty="0"/>
          </a:p>
        </p:txBody>
      </p:sp>
      <p:pic>
        <p:nvPicPr>
          <p:cNvPr id="1026" name="Picture 2">
            <a:extLst>
              <a:ext uri="{FF2B5EF4-FFF2-40B4-BE49-F238E27FC236}">
                <a16:creationId xmlns:a16="http://schemas.microsoft.com/office/drawing/2014/main" id="{E886D124-E456-AF46-9974-ED168A88E61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9606" y="113725"/>
            <a:ext cx="805483" cy="805483"/>
          </a:xfrm>
          <a:prstGeom prst="rect">
            <a:avLst/>
          </a:prstGeom>
          <a:noFill/>
          <a:extLst>
            <a:ext uri="{909E8E84-426E-40DD-AFC4-6F175D3DCCD1}">
              <a14:hiddenFill xmlns:a14="http://schemas.microsoft.com/office/drawing/2010/main">
                <a:solidFill>
                  <a:srgbClr val="FFFFFF"/>
                </a:solidFill>
              </a14:hiddenFill>
            </a:ext>
          </a:extLst>
        </p:spPr>
      </p:pic>
      <p:sp>
        <p:nvSpPr>
          <p:cNvPr id="13" name="직사각형 12">
            <a:extLst>
              <a:ext uri="{FF2B5EF4-FFF2-40B4-BE49-F238E27FC236}">
                <a16:creationId xmlns:a16="http://schemas.microsoft.com/office/drawing/2014/main" id="{C0DB705B-01A6-FE47-AED6-C8B4C9962CD8}"/>
              </a:ext>
            </a:extLst>
          </p:cNvPr>
          <p:cNvSpPr/>
          <p:nvPr/>
        </p:nvSpPr>
        <p:spPr>
          <a:xfrm>
            <a:off x="1180914" y="121433"/>
            <a:ext cx="4546969" cy="646331"/>
          </a:xfrm>
          <a:prstGeom prst="rect">
            <a:avLst/>
          </a:prstGeom>
        </p:spPr>
        <p:txBody>
          <a:bodyPr wrap="square">
            <a:spAutoFit/>
          </a:bodyPr>
          <a:lstStyle/>
          <a:p>
            <a:pPr algn="ctr"/>
            <a:r>
              <a:rPr lang="en-US" altLang="ko-KR" b="1" dirty="0"/>
              <a:t>SAVE OUR RICE ANYWHERE: Synthetic Biology for Reduce Loss of Rice in Postharvest process</a:t>
            </a:r>
          </a:p>
        </p:txBody>
      </p:sp>
      <p:pic>
        <p:nvPicPr>
          <p:cNvPr id="39" name="그림 38">
            <a:extLst>
              <a:ext uri="{FF2B5EF4-FFF2-40B4-BE49-F238E27FC236}">
                <a16:creationId xmlns:a16="http://schemas.microsoft.com/office/drawing/2014/main" id="{66CDAB06-554F-0747-913C-54C566825B48}"/>
              </a:ext>
            </a:extLst>
          </p:cNvPr>
          <p:cNvPicPr>
            <a:picLocks noChangeAspect="1"/>
          </p:cNvPicPr>
          <p:nvPr/>
        </p:nvPicPr>
        <p:blipFill rotWithShape="1">
          <a:blip r:embed="rId17"/>
          <a:srcRect t="10926" b="13314"/>
          <a:stretch/>
        </p:blipFill>
        <p:spPr>
          <a:xfrm>
            <a:off x="5694035" y="73151"/>
            <a:ext cx="1134562" cy="859537"/>
          </a:xfrm>
          <a:prstGeom prst="rect">
            <a:avLst/>
          </a:prstGeom>
        </p:spPr>
      </p:pic>
      <p:sp>
        <p:nvSpPr>
          <p:cNvPr id="38" name="TextBox 37"/>
          <p:cNvSpPr txBox="1"/>
          <p:nvPr/>
        </p:nvSpPr>
        <p:spPr>
          <a:xfrm>
            <a:off x="1613469" y="9645910"/>
            <a:ext cx="3572256" cy="338554"/>
          </a:xfrm>
          <a:prstGeom prst="rect">
            <a:avLst/>
          </a:prstGeom>
          <a:noFill/>
        </p:spPr>
        <p:txBody>
          <a:bodyPr wrap="square" rtlCol="0">
            <a:spAutoFit/>
          </a:bodyPr>
          <a:lstStyle/>
          <a:p>
            <a:pPr lvl="0" algn="ctr"/>
            <a:r>
              <a:rPr kumimoji="1" lang="en-US" altLang="ko-KR" sz="1600" b="1" dirty="0">
                <a:solidFill>
                  <a:prstClr val="black"/>
                </a:solidFill>
              </a:rPr>
              <a:t>COLLABORATIONS AND ATTRIBUTIONS</a:t>
            </a:r>
            <a:endParaRPr kumimoji="1" lang="ko-KR" altLang="en-US" sz="1600" b="1" dirty="0">
              <a:solidFill>
                <a:prstClr val="black"/>
              </a:solidFill>
            </a:endParaRPr>
          </a:p>
        </p:txBody>
      </p:sp>
      <p:pic>
        <p:nvPicPr>
          <p:cNvPr id="15" name="그림 14"/>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183463" y="3122297"/>
            <a:ext cx="2879870" cy="1619927"/>
          </a:xfrm>
          <a:prstGeom prst="rect">
            <a:avLst/>
          </a:prstGeom>
        </p:spPr>
      </p:pic>
      <p:pic>
        <p:nvPicPr>
          <p:cNvPr id="29" name="그림 2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876926" y="7413527"/>
            <a:ext cx="1492943" cy="836397"/>
          </a:xfrm>
          <a:prstGeom prst="rect">
            <a:avLst/>
          </a:prstGeom>
        </p:spPr>
      </p:pic>
      <p:pic>
        <p:nvPicPr>
          <p:cNvPr id="40" name="그림 39"/>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876926" y="8517225"/>
            <a:ext cx="1492943" cy="842621"/>
          </a:xfrm>
          <a:prstGeom prst="rect">
            <a:avLst/>
          </a:prstGeom>
        </p:spPr>
      </p:pic>
      <p:sp>
        <p:nvSpPr>
          <p:cNvPr id="46" name="아래쪽 화살표 45"/>
          <p:cNvSpPr/>
          <p:nvPr/>
        </p:nvSpPr>
        <p:spPr>
          <a:xfrm>
            <a:off x="9562437" y="8306288"/>
            <a:ext cx="121920" cy="154573"/>
          </a:xfrm>
          <a:prstGeom prst="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94850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4602E08-F44A-064C-8020-00F3062607B9}"/>
              </a:ext>
            </a:extLst>
          </p:cNvPr>
          <p:cNvSpPr>
            <a:spLocks noGrp="1"/>
          </p:cNvSpPr>
          <p:nvPr>
            <p:ph type="title"/>
          </p:nvPr>
        </p:nvSpPr>
        <p:spPr/>
        <p:txBody>
          <a:bodyPr/>
          <a:lstStyle/>
          <a:p>
            <a:r>
              <a:rPr kumimoji="1" lang="en-US" altLang="ko-KR" dirty="0"/>
              <a:t>5)</a:t>
            </a:r>
            <a:endParaRPr kumimoji="1" lang="ko-KR" altLang="en-US" dirty="0"/>
          </a:p>
        </p:txBody>
      </p:sp>
      <p:sp>
        <p:nvSpPr>
          <p:cNvPr id="3" name="내용 개체 틀 2">
            <a:extLst>
              <a:ext uri="{FF2B5EF4-FFF2-40B4-BE49-F238E27FC236}">
                <a16:creationId xmlns:a16="http://schemas.microsoft.com/office/drawing/2014/main" id="{46A31480-52B8-EF4E-9B40-0BE1BA495061}"/>
              </a:ext>
            </a:extLst>
          </p:cNvPr>
          <p:cNvSpPr>
            <a:spLocks noGrp="1"/>
          </p:cNvSpPr>
          <p:nvPr>
            <p:ph idx="1"/>
          </p:nvPr>
        </p:nvSpPr>
        <p:spPr>
          <a:xfrm>
            <a:off x="471488" y="2637436"/>
            <a:ext cx="5915025" cy="3829404"/>
          </a:xfrm>
        </p:spPr>
        <p:txBody>
          <a:bodyPr>
            <a:normAutofit/>
          </a:bodyPr>
          <a:lstStyle/>
          <a:p>
            <a:pPr marL="0" indent="0">
              <a:lnSpc>
                <a:spcPct val="100000"/>
              </a:lnSpc>
              <a:buNone/>
            </a:pPr>
            <a:r>
              <a:rPr kumimoji="1" lang="en-US" altLang="ko-KR" sz="2000" b="1" dirty="0"/>
              <a:t>Engineering: </a:t>
            </a:r>
            <a:r>
              <a:rPr kumimoji="1" lang="en-US" altLang="ko-KR" sz="2000" dirty="0"/>
              <a:t>Workflow</a:t>
            </a:r>
          </a:p>
          <a:p>
            <a:pPr marL="0" indent="0">
              <a:lnSpc>
                <a:spcPct val="100000"/>
              </a:lnSpc>
              <a:buNone/>
            </a:pPr>
            <a:endParaRPr kumimoji="1" lang="en-US" altLang="ko-KR" sz="1400" dirty="0"/>
          </a:p>
          <a:p>
            <a:pPr>
              <a:lnSpc>
                <a:spcPct val="100000"/>
              </a:lnSpc>
            </a:pPr>
            <a:r>
              <a:rPr lang="en-US" altLang="ko-KR" sz="1400" dirty="0">
                <a:solidFill>
                  <a:srgbClr val="000000"/>
                </a:solidFill>
                <a:latin typeface="Arial" panose="020B0604020202020204" pitchFamily="34" charset="0"/>
              </a:rPr>
              <a:t> To confirm whether the vectors with CYP1A2, our target gene are transferred to </a:t>
            </a:r>
            <a:r>
              <a:rPr lang="en-US" altLang="ko-KR" sz="1400" i="1" dirty="0">
                <a:solidFill>
                  <a:srgbClr val="000000"/>
                </a:solidFill>
                <a:latin typeface="Arial" panose="020B0604020202020204" pitchFamily="34" charset="0"/>
              </a:rPr>
              <a:t>E.coli</a:t>
            </a:r>
            <a:r>
              <a:rPr lang="en-US" altLang="ko-KR" sz="1400" dirty="0">
                <a:solidFill>
                  <a:srgbClr val="000000"/>
                </a:solidFill>
                <a:latin typeface="Arial" panose="020B0604020202020204" pitchFamily="34" charset="0"/>
              </a:rPr>
              <a:t> cells, the resistance gene that vectors have can be used. Our vectors have a kanamycin resistance gene, so kanamycin treated media will be used to get only </a:t>
            </a:r>
            <a:r>
              <a:rPr lang="en-US" altLang="ko-KR" sz="1400" i="1" dirty="0">
                <a:solidFill>
                  <a:srgbClr val="000000"/>
                </a:solidFill>
                <a:latin typeface="Arial" panose="020B0604020202020204" pitchFamily="34" charset="0"/>
              </a:rPr>
              <a:t>E.coli</a:t>
            </a:r>
            <a:r>
              <a:rPr lang="en-US" altLang="ko-KR" sz="1400" dirty="0">
                <a:solidFill>
                  <a:srgbClr val="000000"/>
                </a:solidFill>
                <a:latin typeface="Arial" panose="020B0604020202020204" pitchFamily="34" charset="0"/>
              </a:rPr>
              <a:t> cells which have vectors that are carrying the target gene. </a:t>
            </a:r>
            <a:endParaRPr lang="en-US" altLang="ko-KR" sz="1400" dirty="0"/>
          </a:p>
          <a:p>
            <a:pPr>
              <a:lnSpc>
                <a:spcPct val="100000"/>
              </a:lnSpc>
            </a:pPr>
            <a:r>
              <a:rPr lang="en-US" altLang="ko-KR" sz="1400" dirty="0">
                <a:solidFill>
                  <a:srgbClr val="000000"/>
                </a:solidFill>
                <a:latin typeface="Arial" panose="020B0604020202020204" pitchFamily="34" charset="0"/>
              </a:rPr>
              <a:t> After that, Recombinant </a:t>
            </a:r>
            <a:r>
              <a:rPr lang="en-US" altLang="ko-KR" sz="1400" i="1" dirty="0">
                <a:solidFill>
                  <a:srgbClr val="000000"/>
                </a:solidFill>
                <a:latin typeface="Arial" panose="020B0604020202020204" pitchFamily="34" charset="0"/>
              </a:rPr>
              <a:t>E.coli </a:t>
            </a:r>
            <a:r>
              <a:rPr lang="en-US" altLang="ko-KR" sz="1400" dirty="0">
                <a:solidFill>
                  <a:srgbClr val="000000"/>
                </a:solidFill>
                <a:latin typeface="Arial" panose="020B0604020202020204" pitchFamily="34" charset="0"/>
              </a:rPr>
              <a:t>will be grown in the 37C, and they will express CYP1A2 protein. Protein extraction process and protein purification can help to get the enzyme, without other molecules in the total cell lysate. And then, now we can use the enzyme to treat the crops, which have aflatoxins that should be measured by a spectrophotometer.</a:t>
            </a:r>
            <a:endParaRPr lang="en-US" altLang="ko-KR" sz="1400" dirty="0"/>
          </a:p>
          <a:p>
            <a:pPr>
              <a:lnSpc>
                <a:spcPct val="100000"/>
              </a:lnSpc>
            </a:pPr>
            <a:r>
              <a:rPr lang="en-US" altLang="ko-KR" sz="1400" dirty="0">
                <a:solidFill>
                  <a:srgbClr val="000000"/>
                </a:solidFill>
                <a:latin typeface="Arial" panose="020B0604020202020204" pitchFamily="34" charset="0"/>
              </a:rPr>
              <a:t>For protein purification, we are going to use His-tagged CYP1A2 gene</a:t>
            </a:r>
            <a:r>
              <a:rPr lang="en-US" altLang="ko-KR" sz="1400" dirty="0" smtClean="0">
                <a:solidFill>
                  <a:srgbClr val="000000"/>
                </a:solidFill>
                <a:latin typeface="Arial" panose="020B0604020202020204" pitchFamily="34" charset="0"/>
              </a:rPr>
              <a:t>.</a:t>
            </a:r>
            <a:endParaRPr kumimoji="1" lang="en-US" altLang="ko-KR" dirty="0"/>
          </a:p>
          <a:p>
            <a:pPr marL="0" indent="0">
              <a:buNone/>
            </a:pPr>
            <a:endParaRPr kumimoji="1" lang="en-US" altLang="ko-KR" dirty="0"/>
          </a:p>
          <a:p>
            <a:pPr marL="0" indent="0">
              <a:buNone/>
            </a:pPr>
            <a:endParaRPr kumimoji="1" lang="ko-KR" altLang="en-US" dirty="0"/>
          </a:p>
        </p:txBody>
      </p:sp>
      <p:sp>
        <p:nvSpPr>
          <p:cNvPr id="6" name="직사각형 5">
            <a:extLst>
              <a:ext uri="{FF2B5EF4-FFF2-40B4-BE49-F238E27FC236}">
                <a16:creationId xmlns:a16="http://schemas.microsoft.com/office/drawing/2014/main" id="{E3FE9CAF-BBC3-A642-9E88-A942CCC1843D}"/>
              </a:ext>
            </a:extLst>
          </p:cNvPr>
          <p:cNvSpPr/>
          <p:nvPr/>
        </p:nvSpPr>
        <p:spPr>
          <a:xfrm>
            <a:off x="1714500" y="751850"/>
            <a:ext cx="3429000" cy="646331"/>
          </a:xfrm>
          <a:prstGeom prst="rect">
            <a:avLst/>
          </a:prstGeom>
        </p:spPr>
        <p:txBody>
          <a:bodyPr>
            <a:spAutoFit/>
          </a:bodyPr>
          <a:lstStyle/>
          <a:p>
            <a:r>
              <a:rPr lang="en-US" altLang="ko-KR" dirty="0"/>
              <a:t/>
            </a:r>
            <a:br>
              <a:rPr lang="en-US" altLang="ko-KR" dirty="0"/>
            </a:br>
            <a:endParaRPr lang="ko-KR" altLang="en-US" dirty="0"/>
          </a:p>
        </p:txBody>
      </p:sp>
      <p:grpSp>
        <p:nvGrpSpPr>
          <p:cNvPr id="7" name="그룹 6"/>
          <p:cNvGrpSpPr/>
          <p:nvPr/>
        </p:nvGrpSpPr>
        <p:grpSpPr>
          <a:xfrm>
            <a:off x="471488" y="6300202"/>
            <a:ext cx="4522152" cy="2855536"/>
            <a:chOff x="471488" y="6300202"/>
            <a:chExt cx="4522152" cy="2855536"/>
          </a:xfrm>
        </p:grpSpPr>
        <p:pic>
          <p:nvPicPr>
            <p:cNvPr id="5" name="Picture 6">
              <a:extLst>
                <a:ext uri="{FF2B5EF4-FFF2-40B4-BE49-F238E27FC236}">
                  <a16:creationId xmlns:a16="http://schemas.microsoft.com/office/drawing/2014/main" id="{66432802-66EC-1D4C-993D-5B0A2DC139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855" y="6300202"/>
              <a:ext cx="4329910" cy="28555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71488" y="6703290"/>
              <a:ext cx="4522152" cy="625812"/>
            </a:xfrm>
            <a:prstGeom prst="rect">
              <a:avLst/>
            </a:prstGeom>
            <a:noFill/>
          </p:spPr>
          <p:txBody>
            <a:bodyPr wrap="square" rtlCol="0">
              <a:spAutoFit/>
            </a:bodyPr>
            <a:lstStyle/>
            <a:p>
              <a:pPr lvl="0" defTabSz="685800" latinLnBrk="1">
                <a:spcBef>
                  <a:spcPts val="750"/>
                </a:spcBef>
              </a:pPr>
              <a:r>
                <a:rPr lang="en-US" altLang="ko-KR" sz="1600" i="1" dirty="0">
                  <a:solidFill>
                    <a:prstClr val="black"/>
                  </a:solidFill>
                </a:rPr>
                <a:t>&lt; Main Experiment &gt; </a:t>
              </a:r>
            </a:p>
            <a:p>
              <a:pPr lvl="0" defTabSz="685800" latinLnBrk="1">
                <a:spcBef>
                  <a:spcPts val="750"/>
                </a:spcBef>
              </a:pPr>
              <a:r>
                <a:rPr lang="en-US" altLang="ko-KR" sz="1200" i="1" dirty="0">
                  <a:solidFill>
                    <a:prstClr val="black"/>
                  </a:solidFill>
                </a:rPr>
                <a:t>E.coli </a:t>
              </a:r>
              <a:r>
                <a:rPr lang="en-US" altLang="ko-KR" sz="1200" dirty="0">
                  <a:solidFill>
                    <a:prstClr val="black"/>
                  </a:solidFill>
                </a:rPr>
                <a:t>transformation </a:t>
              </a:r>
              <a:r>
                <a:rPr lang="en-US" altLang="ko-KR" sz="1200" dirty="0">
                  <a:solidFill>
                    <a:prstClr val="black"/>
                  </a:solidFill>
                  <a:sym typeface="Wingdings" pitchFamily="2" charset="2"/>
                </a:rPr>
                <a:t> </a:t>
              </a:r>
              <a:r>
                <a:rPr lang="en-US" altLang="ko-KR" sz="1200" dirty="0">
                  <a:solidFill>
                    <a:prstClr val="black"/>
                  </a:solidFill>
                </a:rPr>
                <a:t>Protein extraction </a:t>
              </a:r>
              <a:r>
                <a:rPr lang="en-US" altLang="ko-KR" sz="1200" dirty="0">
                  <a:solidFill>
                    <a:prstClr val="black"/>
                  </a:solidFill>
                  <a:sym typeface="Wingdings" pitchFamily="2" charset="2"/>
                </a:rPr>
                <a:t> </a:t>
              </a:r>
              <a:r>
                <a:rPr lang="en-US" altLang="ko-KR" sz="1200" dirty="0">
                  <a:solidFill>
                    <a:prstClr val="black"/>
                  </a:solidFill>
                </a:rPr>
                <a:t>Protein Purification</a:t>
              </a:r>
              <a:endParaRPr lang="en-US" altLang="ko-KR" sz="900" dirty="0">
                <a:solidFill>
                  <a:prstClr val="black"/>
                </a:solidFill>
              </a:endParaRPr>
            </a:p>
          </p:txBody>
        </p:sp>
      </p:grpSp>
    </p:spTree>
    <p:extLst>
      <p:ext uri="{BB962C8B-B14F-4D97-AF65-F5344CB8AC3E}">
        <p14:creationId xmlns:p14="http://schemas.microsoft.com/office/powerpoint/2010/main" val="27000801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4602E08-F44A-064C-8020-00F3062607B9}"/>
              </a:ext>
            </a:extLst>
          </p:cNvPr>
          <p:cNvSpPr>
            <a:spLocks noGrp="1"/>
          </p:cNvSpPr>
          <p:nvPr>
            <p:ph type="title"/>
          </p:nvPr>
        </p:nvSpPr>
        <p:spPr/>
        <p:txBody>
          <a:bodyPr/>
          <a:lstStyle/>
          <a:p>
            <a:r>
              <a:rPr kumimoji="1" lang="en-US" altLang="ko-KR" dirty="0"/>
              <a:t>6)</a:t>
            </a:r>
            <a:endParaRPr kumimoji="1" lang="ko-KR" altLang="en-US" dirty="0"/>
          </a:p>
        </p:txBody>
      </p:sp>
      <p:sp>
        <p:nvSpPr>
          <p:cNvPr id="3" name="내용 개체 틀 2">
            <a:extLst>
              <a:ext uri="{FF2B5EF4-FFF2-40B4-BE49-F238E27FC236}">
                <a16:creationId xmlns:a16="http://schemas.microsoft.com/office/drawing/2014/main" id="{46A31480-52B8-EF4E-9B40-0BE1BA495061}"/>
              </a:ext>
            </a:extLst>
          </p:cNvPr>
          <p:cNvSpPr>
            <a:spLocks noGrp="1"/>
          </p:cNvSpPr>
          <p:nvPr>
            <p:ph idx="1"/>
          </p:nvPr>
        </p:nvSpPr>
        <p:spPr/>
        <p:txBody>
          <a:bodyPr/>
          <a:lstStyle/>
          <a:p>
            <a:pPr marL="0" indent="0">
              <a:buNone/>
            </a:pPr>
            <a:r>
              <a:rPr kumimoji="1" lang="en-US" altLang="ko-KR" b="1" dirty="0"/>
              <a:t>Engineering</a:t>
            </a:r>
            <a:r>
              <a:rPr kumimoji="1" lang="en-US" altLang="ko-KR" dirty="0"/>
              <a:t>: Modeling</a:t>
            </a:r>
          </a:p>
          <a:p>
            <a:endParaRPr kumimoji="1" lang="en-US" altLang="ko-KR" dirty="0"/>
          </a:p>
          <a:p>
            <a:r>
              <a:rPr lang="en-US" altLang="ko-KR" dirty="0"/>
              <a:t>we proposed a nonparametric MARS model designed to capture possible inter-dependent effects of environmental factors on fungal infection of stored rice.</a:t>
            </a:r>
          </a:p>
          <a:p>
            <a:pPr marL="0" indent="0">
              <a:buNone/>
            </a:pPr>
            <a:r>
              <a:rPr lang="en-US" altLang="ko-KR" dirty="0"/>
              <a:t/>
            </a:r>
            <a:br>
              <a:rPr lang="en-US" altLang="ko-KR" dirty="0"/>
            </a:br>
            <a:endParaRPr kumimoji="1" lang="ko-KR" altLang="en-US" dirty="0"/>
          </a:p>
        </p:txBody>
      </p:sp>
      <p:grpSp>
        <p:nvGrpSpPr>
          <p:cNvPr id="8" name="그룹 7"/>
          <p:cNvGrpSpPr/>
          <p:nvPr/>
        </p:nvGrpSpPr>
        <p:grpSpPr>
          <a:xfrm>
            <a:off x="471487" y="4754992"/>
            <a:ext cx="6037289" cy="5068847"/>
            <a:chOff x="471487" y="4754992"/>
            <a:chExt cx="6037289" cy="5068847"/>
          </a:xfrm>
        </p:grpSpPr>
        <p:pic>
          <p:nvPicPr>
            <p:cNvPr id="4" name="그림 3">
              <a:extLst>
                <a:ext uri="{FF2B5EF4-FFF2-40B4-BE49-F238E27FC236}">
                  <a16:creationId xmlns:a16="http://schemas.microsoft.com/office/drawing/2014/main" id="{0CB2FE9B-3B61-AE47-B40D-37775521F1C6}"/>
                </a:ext>
              </a:extLst>
            </p:cNvPr>
            <p:cNvPicPr>
              <a:picLocks noChangeAspect="1"/>
            </p:cNvPicPr>
            <p:nvPr/>
          </p:nvPicPr>
          <p:blipFill rotWithShape="1">
            <a:blip r:embed="rId2"/>
            <a:srcRect t="11676"/>
            <a:stretch/>
          </p:blipFill>
          <p:spPr>
            <a:xfrm>
              <a:off x="471487" y="4754992"/>
              <a:ext cx="3429000" cy="2425851"/>
            </a:xfrm>
            <a:prstGeom prst="rect">
              <a:avLst/>
            </a:prstGeom>
          </p:spPr>
        </p:pic>
        <p:pic>
          <p:nvPicPr>
            <p:cNvPr id="5" name="그림 4">
              <a:extLst>
                <a:ext uri="{FF2B5EF4-FFF2-40B4-BE49-F238E27FC236}">
                  <a16:creationId xmlns:a16="http://schemas.microsoft.com/office/drawing/2014/main" id="{28FC94A6-85C5-174E-8742-B238DF09D9DF}"/>
                </a:ext>
              </a:extLst>
            </p:cNvPr>
            <p:cNvPicPr>
              <a:picLocks noChangeAspect="1"/>
            </p:cNvPicPr>
            <p:nvPr/>
          </p:nvPicPr>
          <p:blipFill>
            <a:blip r:embed="rId3"/>
            <a:stretch>
              <a:fillRect/>
            </a:stretch>
          </p:blipFill>
          <p:spPr>
            <a:xfrm>
              <a:off x="3913135" y="4754992"/>
              <a:ext cx="2473377" cy="1052586"/>
            </a:xfrm>
            <a:prstGeom prst="rect">
              <a:avLst/>
            </a:prstGeom>
          </p:spPr>
        </p:pic>
        <p:pic>
          <p:nvPicPr>
            <p:cNvPr id="6" name="그림 5">
              <a:extLst>
                <a:ext uri="{FF2B5EF4-FFF2-40B4-BE49-F238E27FC236}">
                  <a16:creationId xmlns:a16="http://schemas.microsoft.com/office/drawing/2014/main" id="{680C649F-B30D-B04A-9641-EBBE6DE2BBAA}"/>
                </a:ext>
              </a:extLst>
            </p:cNvPr>
            <p:cNvPicPr>
              <a:picLocks noChangeAspect="1"/>
            </p:cNvPicPr>
            <p:nvPr/>
          </p:nvPicPr>
          <p:blipFill>
            <a:blip r:embed="rId4"/>
            <a:stretch>
              <a:fillRect/>
            </a:stretch>
          </p:blipFill>
          <p:spPr>
            <a:xfrm>
              <a:off x="3900487" y="5937604"/>
              <a:ext cx="2608289" cy="1110000"/>
            </a:xfrm>
            <a:prstGeom prst="rect">
              <a:avLst/>
            </a:prstGeom>
          </p:spPr>
        </p:pic>
        <p:pic>
          <p:nvPicPr>
            <p:cNvPr id="7" name="그림 6">
              <a:extLst>
                <a:ext uri="{FF2B5EF4-FFF2-40B4-BE49-F238E27FC236}">
                  <a16:creationId xmlns:a16="http://schemas.microsoft.com/office/drawing/2014/main" id="{FB0E57A7-4447-D743-A8E4-3493F10B2781}"/>
                </a:ext>
              </a:extLst>
            </p:cNvPr>
            <p:cNvPicPr>
              <a:picLocks noChangeAspect="1"/>
            </p:cNvPicPr>
            <p:nvPr/>
          </p:nvPicPr>
          <p:blipFill>
            <a:blip r:embed="rId5"/>
            <a:stretch>
              <a:fillRect/>
            </a:stretch>
          </p:blipFill>
          <p:spPr>
            <a:xfrm>
              <a:off x="997144" y="7290522"/>
              <a:ext cx="2377686" cy="2533317"/>
            </a:xfrm>
            <a:prstGeom prst="rect">
              <a:avLst/>
            </a:prstGeom>
          </p:spPr>
        </p:pic>
      </p:grpSp>
    </p:spTree>
    <p:extLst>
      <p:ext uri="{BB962C8B-B14F-4D97-AF65-F5344CB8AC3E}">
        <p14:creationId xmlns:p14="http://schemas.microsoft.com/office/powerpoint/2010/main" val="32106217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4602E08-F44A-064C-8020-00F3062607B9}"/>
              </a:ext>
            </a:extLst>
          </p:cNvPr>
          <p:cNvSpPr>
            <a:spLocks noGrp="1"/>
          </p:cNvSpPr>
          <p:nvPr>
            <p:ph type="title"/>
          </p:nvPr>
        </p:nvSpPr>
        <p:spPr/>
        <p:txBody>
          <a:bodyPr/>
          <a:lstStyle/>
          <a:p>
            <a:r>
              <a:rPr kumimoji="1" lang="en-US" altLang="ko-KR" dirty="0"/>
              <a:t>7)</a:t>
            </a:r>
            <a:endParaRPr kumimoji="1" lang="ko-KR" altLang="en-US" dirty="0"/>
          </a:p>
        </p:txBody>
      </p:sp>
      <p:sp>
        <p:nvSpPr>
          <p:cNvPr id="3" name="내용 개체 틀 2">
            <a:extLst>
              <a:ext uri="{FF2B5EF4-FFF2-40B4-BE49-F238E27FC236}">
                <a16:creationId xmlns:a16="http://schemas.microsoft.com/office/drawing/2014/main" id="{46A31480-52B8-EF4E-9B40-0BE1BA495061}"/>
              </a:ext>
            </a:extLst>
          </p:cNvPr>
          <p:cNvSpPr>
            <a:spLocks noGrp="1"/>
          </p:cNvSpPr>
          <p:nvPr>
            <p:ph idx="1"/>
          </p:nvPr>
        </p:nvSpPr>
        <p:spPr/>
        <p:txBody>
          <a:bodyPr>
            <a:normAutofit/>
          </a:bodyPr>
          <a:lstStyle/>
          <a:p>
            <a:pPr marL="0" indent="0">
              <a:buNone/>
            </a:pPr>
            <a:r>
              <a:rPr lang="en-US" altLang="ko-KR" b="1" dirty="0"/>
              <a:t>COMMUNICATE</a:t>
            </a:r>
          </a:p>
          <a:p>
            <a:pPr marL="0" indent="0">
              <a:buNone/>
            </a:pPr>
            <a:endParaRPr lang="en-US" altLang="ko-KR" dirty="0"/>
          </a:p>
          <a:p>
            <a:pPr marL="0" indent="0">
              <a:buNone/>
            </a:pPr>
            <a:r>
              <a:rPr lang="en-US" altLang="ko-KR" sz="1400" dirty="0"/>
              <a:t> As much as it is important to establish a feasible and effective biological solution to address global issues, raising social awareness is vital to make actual positive change. Therefore, not only did we develop a biological design to reduce post-harvest losses in agricultural practices, but we also made efforts to increase awareness of this issue at hand. As our survey responses displayed, approximately 70% of people did not know the concept and issue of postharvest. Thus, our team decided it was our responsibility, through human practices, to gain important and accurate knowledge from professionals and experts and share the valuable information to the general public. </a:t>
            </a:r>
          </a:p>
          <a:p>
            <a:pPr marL="0" indent="0">
              <a:buNone/>
            </a:pPr>
            <a:r>
              <a:rPr lang="en-US" altLang="ko-KR" dirty="0"/>
              <a:t/>
            </a:r>
            <a:br>
              <a:rPr lang="en-US" altLang="ko-KR" dirty="0"/>
            </a:br>
            <a:endParaRPr lang="en-US" altLang="ko-KR" dirty="0"/>
          </a:p>
          <a:p>
            <a:pPr marL="0" indent="0">
              <a:buNone/>
            </a:pPr>
            <a:endParaRPr lang="en-US" altLang="ko-KR" dirty="0"/>
          </a:p>
          <a:p>
            <a:pPr marL="0" indent="0">
              <a:buNone/>
            </a:pPr>
            <a:endParaRPr lang="en-US" altLang="ko-KR" dirty="0"/>
          </a:p>
        </p:txBody>
      </p:sp>
      <p:grpSp>
        <p:nvGrpSpPr>
          <p:cNvPr id="4" name="그룹 3"/>
          <p:cNvGrpSpPr/>
          <p:nvPr/>
        </p:nvGrpSpPr>
        <p:grpSpPr>
          <a:xfrm>
            <a:off x="697271" y="5647141"/>
            <a:ext cx="5407788" cy="2490540"/>
            <a:chOff x="697271" y="5647141"/>
            <a:chExt cx="5407788" cy="2490540"/>
          </a:xfrm>
        </p:grpSpPr>
        <p:pic>
          <p:nvPicPr>
            <p:cNvPr id="4098" name="Picture 2">
              <a:extLst>
                <a:ext uri="{FF2B5EF4-FFF2-40B4-BE49-F238E27FC236}">
                  <a16:creationId xmlns:a16="http://schemas.microsoft.com/office/drawing/2014/main" id="{517113A9-4BBA-A049-B8B7-3FA7A540DD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271" y="5647141"/>
              <a:ext cx="1581702" cy="118627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20382EDE-43D8-6B41-A0D6-24AB4D978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flipV="1">
              <a:off x="2384937" y="5647141"/>
              <a:ext cx="1044063" cy="71992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7A5C5699-1ACB-FB44-9345-5E9C04250F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4964" y="5647142"/>
              <a:ext cx="1176869" cy="719926"/>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DCD9F487-9961-7E4C-BC0B-5EE87E36DE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1734" y="6485054"/>
              <a:ext cx="1176870" cy="1652627"/>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E0E6C542-9C77-B14F-BB3B-A5A807BE19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8997" y="6485054"/>
              <a:ext cx="1156062" cy="1652627"/>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a:extLst>
                <a:ext uri="{FF2B5EF4-FFF2-40B4-BE49-F238E27FC236}">
                  <a16:creationId xmlns:a16="http://schemas.microsoft.com/office/drawing/2014/main" id="{2859E1F5-F3B0-7F40-B7C5-21C7E27F24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7271" y="6951404"/>
              <a:ext cx="1586838" cy="1186277"/>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a:extLst>
                <a:ext uri="{FF2B5EF4-FFF2-40B4-BE49-F238E27FC236}">
                  <a16:creationId xmlns:a16="http://schemas.microsoft.com/office/drawing/2014/main" id="{39F57635-CEA9-B745-9B7A-AC79E0E48E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17796" y="5647141"/>
              <a:ext cx="1287263" cy="742899"/>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a:extLst>
                <a:ext uri="{FF2B5EF4-FFF2-40B4-BE49-F238E27FC236}">
                  <a16:creationId xmlns:a16="http://schemas.microsoft.com/office/drawing/2014/main" id="{4B05A892-059E-C349-9908-71098912AB0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84937" y="6485053"/>
              <a:ext cx="1181643" cy="719927"/>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a:extLst>
                <a:ext uri="{FF2B5EF4-FFF2-40B4-BE49-F238E27FC236}">
                  <a16:creationId xmlns:a16="http://schemas.microsoft.com/office/drawing/2014/main" id="{D0BCFB57-1117-964D-86F6-7B40B88F3F5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79263" y="7322965"/>
              <a:ext cx="1181643" cy="81471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52537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D14A1AC-5D31-4342-9D01-B57E54D66D14}"/>
              </a:ext>
            </a:extLst>
          </p:cNvPr>
          <p:cNvSpPr>
            <a:spLocks noGrp="1"/>
          </p:cNvSpPr>
          <p:nvPr>
            <p:ph type="title"/>
          </p:nvPr>
        </p:nvSpPr>
        <p:spPr/>
        <p:txBody>
          <a:bodyPr/>
          <a:lstStyle/>
          <a:p>
            <a:r>
              <a:rPr kumimoji="1" lang="en-US" altLang="ko-KR" dirty="0"/>
              <a:t>8) </a:t>
            </a:r>
            <a:endParaRPr kumimoji="1" lang="ko-KR" altLang="en-US" dirty="0"/>
          </a:p>
        </p:txBody>
      </p:sp>
      <p:sp>
        <p:nvSpPr>
          <p:cNvPr id="3" name="내용 개체 틀 2">
            <a:extLst>
              <a:ext uri="{FF2B5EF4-FFF2-40B4-BE49-F238E27FC236}">
                <a16:creationId xmlns:a16="http://schemas.microsoft.com/office/drawing/2014/main" id="{A70AAEE1-64BE-AD45-8DE6-D11E1A13C973}"/>
              </a:ext>
            </a:extLst>
          </p:cNvPr>
          <p:cNvSpPr>
            <a:spLocks noGrp="1"/>
          </p:cNvSpPr>
          <p:nvPr>
            <p:ph idx="1"/>
          </p:nvPr>
        </p:nvSpPr>
        <p:spPr/>
        <p:txBody>
          <a:bodyPr>
            <a:normAutofit fontScale="77500" lnSpcReduction="20000"/>
          </a:bodyPr>
          <a:lstStyle/>
          <a:p>
            <a:pPr marL="0" indent="0">
              <a:buNone/>
            </a:pPr>
            <a:r>
              <a:rPr kumimoji="1" lang="en-US" altLang="ko-KR" sz="2600" b="1" dirty="0"/>
              <a:t>PROPOSED IMPLEMENTATION</a:t>
            </a:r>
          </a:p>
          <a:p>
            <a:pPr marL="0" indent="0">
              <a:buNone/>
            </a:pPr>
            <a:endParaRPr kumimoji="1" lang="en-US" altLang="ko-KR" dirty="0"/>
          </a:p>
          <a:p>
            <a:pPr>
              <a:lnSpc>
                <a:spcPct val="120000"/>
              </a:lnSpc>
            </a:pPr>
            <a:r>
              <a:rPr lang="en-US" altLang="ko-KR" b="1" dirty="0"/>
              <a:t>ACCESIBLITY </a:t>
            </a:r>
            <a:r>
              <a:rPr lang="en-US" altLang="ko-KR" dirty="0"/>
              <a:t>- We would implement the project in the real world so that many people would be able to easily access our product. </a:t>
            </a:r>
          </a:p>
          <a:p>
            <a:pPr>
              <a:lnSpc>
                <a:spcPct val="120000"/>
              </a:lnSpc>
            </a:pPr>
            <a:r>
              <a:rPr lang="en-US" altLang="ko-KR" b="1" dirty="0"/>
              <a:t>WET LAB EXPERIMENT </a:t>
            </a:r>
            <a:r>
              <a:rPr lang="en-US" altLang="ko-KR" dirty="0"/>
              <a:t>- Our experiments involve chemicals for bacterial transformation, immunoprecipitation, and western blotting. All of the safety measures related to these procedures are only basic lab protocols such as wearing gloves when handling chemicals and making sure to prevent any physical contact from occurring. Furthermore, since there is possible exposure to volatile liquids, dusts, and mists, we will use the clean bench and fume hood to prevent such exposure. We are not certified experts </a:t>
            </a:r>
            <a:r>
              <a:rPr lang="en-US" altLang="ko-KR" dirty="0" err="1"/>
              <a:t>afterall</a:t>
            </a:r>
            <a:r>
              <a:rPr lang="en-US" altLang="ko-KR" dirty="0"/>
              <a:t> in the lab; thus, we may make subtle mistakes that may endanger ourselves. </a:t>
            </a:r>
          </a:p>
          <a:p>
            <a:pPr>
              <a:lnSpc>
                <a:spcPct val="120000"/>
              </a:lnSpc>
            </a:pPr>
            <a:r>
              <a:rPr lang="en-US" altLang="ko-KR" b="1" dirty="0"/>
              <a:t>REAL APPLICATION </a:t>
            </a:r>
            <a:r>
              <a:rPr lang="en-US" altLang="ko-KR" dirty="0"/>
              <a:t>- We need to consider the cost of our biosensor and </a:t>
            </a:r>
            <a:r>
              <a:rPr lang="en-US" altLang="ko-KR" i="1" dirty="0"/>
              <a:t>E-coli</a:t>
            </a:r>
            <a:r>
              <a:rPr lang="en-US" altLang="ko-KR" dirty="0"/>
              <a:t> and whether it is relatively inexpensive for real application. We need to formulate efficient yet cheap ways that will promote our product and enable it to be widely distributed around the world. Another challenge is teaching prospective users of our </a:t>
            </a:r>
            <a:r>
              <a:rPr lang="en-US" altLang="ko-KR" i="1" dirty="0"/>
              <a:t>E-coli</a:t>
            </a:r>
            <a:r>
              <a:rPr lang="en-US" altLang="ko-KR" dirty="0"/>
              <a:t>/biosensor on the specific details in using it.  </a:t>
            </a:r>
          </a:p>
          <a:p>
            <a:pPr marL="0" indent="0">
              <a:lnSpc>
                <a:spcPct val="120000"/>
              </a:lnSpc>
              <a:buNone/>
            </a:pPr>
            <a:r>
              <a:rPr lang="en-US" altLang="ko-KR" dirty="0"/>
              <a:t/>
            </a:r>
            <a:br>
              <a:rPr lang="en-US" altLang="ko-KR" dirty="0"/>
            </a:br>
            <a:endParaRPr kumimoji="1" lang="ko-KR" altLang="en-US" dirty="0"/>
          </a:p>
        </p:txBody>
      </p:sp>
    </p:spTree>
    <p:extLst>
      <p:ext uri="{BB962C8B-B14F-4D97-AF65-F5344CB8AC3E}">
        <p14:creationId xmlns:p14="http://schemas.microsoft.com/office/powerpoint/2010/main" val="16142446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5F1A541-D79A-E940-B651-F4D3FE174AFA}"/>
              </a:ext>
            </a:extLst>
          </p:cNvPr>
          <p:cNvSpPr>
            <a:spLocks noGrp="1"/>
          </p:cNvSpPr>
          <p:nvPr>
            <p:ph type="title"/>
          </p:nvPr>
        </p:nvSpPr>
        <p:spPr/>
        <p:txBody>
          <a:bodyPr/>
          <a:lstStyle/>
          <a:p>
            <a:r>
              <a:rPr kumimoji="1" lang="en-US" altLang="ko-KR" dirty="0"/>
              <a:t>9)</a:t>
            </a:r>
            <a:endParaRPr kumimoji="1" lang="ko-KR" altLang="en-US" dirty="0"/>
          </a:p>
        </p:txBody>
      </p:sp>
      <p:sp>
        <p:nvSpPr>
          <p:cNvPr id="3" name="내용 개체 틀 2">
            <a:extLst>
              <a:ext uri="{FF2B5EF4-FFF2-40B4-BE49-F238E27FC236}">
                <a16:creationId xmlns:a16="http://schemas.microsoft.com/office/drawing/2014/main" id="{B95FC8AC-5A8E-554F-A481-526E8BD0C350}"/>
              </a:ext>
            </a:extLst>
          </p:cNvPr>
          <p:cNvSpPr>
            <a:spLocks noGrp="1"/>
          </p:cNvSpPr>
          <p:nvPr>
            <p:ph idx="1"/>
          </p:nvPr>
        </p:nvSpPr>
        <p:spPr/>
        <p:txBody>
          <a:bodyPr>
            <a:normAutofit/>
          </a:bodyPr>
          <a:lstStyle/>
          <a:p>
            <a:pPr marL="0" indent="0">
              <a:buNone/>
            </a:pPr>
            <a:r>
              <a:rPr kumimoji="1" lang="en-US" altLang="ko-KR" b="1" dirty="0"/>
              <a:t>CURRENT AND FUTURE WORK</a:t>
            </a:r>
            <a:endParaRPr lang="en-US" altLang="ko-KR" b="1" dirty="0"/>
          </a:p>
          <a:p>
            <a:endParaRPr lang="en-US" altLang="ko-KR" sz="1800" dirty="0"/>
          </a:p>
          <a:p>
            <a:r>
              <a:rPr lang="en-US" altLang="ko-KR" sz="1800" dirty="0"/>
              <a:t>We designed recombinant E.coli which express CYP1A2 human enzyme that is required for toxin detection.</a:t>
            </a:r>
          </a:p>
          <a:p>
            <a:r>
              <a:rPr lang="en-US" altLang="ko-KR" sz="1800" dirty="0"/>
              <a:t>We proposed a nonparametric MARS model designed to capture possible inter-dependent effects of environmental factors on fungal infection of stored rice.</a:t>
            </a:r>
          </a:p>
          <a:p>
            <a:r>
              <a:rPr lang="en-US" altLang="ko-KR" sz="1800" dirty="0"/>
              <a:t>We will make this system to have more efficiency and widely-used.</a:t>
            </a:r>
          </a:p>
          <a:p>
            <a:r>
              <a:rPr lang="en-US" altLang="ko-KR" sz="1800" dirty="0"/>
              <a:t>Not only commercialization but also spreading widely with NGOs is what we want to do with this idea.</a:t>
            </a:r>
            <a:endParaRPr kumimoji="1" lang="ko-KR" altLang="en-US" sz="1800" dirty="0"/>
          </a:p>
        </p:txBody>
      </p:sp>
    </p:spTree>
    <p:extLst>
      <p:ext uri="{BB962C8B-B14F-4D97-AF65-F5344CB8AC3E}">
        <p14:creationId xmlns:p14="http://schemas.microsoft.com/office/powerpoint/2010/main" val="17712830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18EF701-6882-AD46-A65C-0EE3C16123CD}"/>
              </a:ext>
            </a:extLst>
          </p:cNvPr>
          <p:cNvSpPr>
            <a:spLocks noGrp="1"/>
          </p:cNvSpPr>
          <p:nvPr>
            <p:ph type="title"/>
          </p:nvPr>
        </p:nvSpPr>
        <p:spPr/>
        <p:txBody>
          <a:bodyPr/>
          <a:lstStyle/>
          <a:p>
            <a:r>
              <a:rPr kumimoji="1" lang="en-US" altLang="ko-KR" dirty="0"/>
              <a:t>10)</a:t>
            </a:r>
            <a:endParaRPr kumimoji="1" lang="ko-KR" altLang="en-US" dirty="0"/>
          </a:p>
        </p:txBody>
      </p:sp>
      <p:sp>
        <p:nvSpPr>
          <p:cNvPr id="3" name="내용 개체 틀 2">
            <a:extLst>
              <a:ext uri="{FF2B5EF4-FFF2-40B4-BE49-F238E27FC236}">
                <a16:creationId xmlns:a16="http://schemas.microsoft.com/office/drawing/2014/main" id="{8B159488-1EF6-384A-8040-B0B6D4EC786B}"/>
              </a:ext>
            </a:extLst>
          </p:cNvPr>
          <p:cNvSpPr>
            <a:spLocks noGrp="1"/>
          </p:cNvSpPr>
          <p:nvPr>
            <p:ph idx="1"/>
          </p:nvPr>
        </p:nvSpPr>
        <p:spPr/>
        <p:txBody>
          <a:bodyPr>
            <a:normAutofit/>
          </a:bodyPr>
          <a:lstStyle/>
          <a:p>
            <a:pPr marL="0" indent="0">
              <a:buNone/>
            </a:pPr>
            <a:r>
              <a:rPr kumimoji="1" lang="en-US" altLang="ko-KR" b="1" dirty="0"/>
              <a:t>COLLABORATIONS AND ATTRIBUTIONS</a:t>
            </a:r>
          </a:p>
          <a:p>
            <a:pPr marL="0" indent="0">
              <a:buNone/>
            </a:pPr>
            <a:endParaRPr kumimoji="1" lang="en-US" altLang="ko-KR" dirty="0"/>
          </a:p>
          <a:p>
            <a:pPr marL="0" indent="0">
              <a:buNone/>
            </a:pPr>
            <a:r>
              <a:rPr kumimoji="1" lang="en-US" altLang="ko-KR" sz="1500" b="1" dirty="0"/>
              <a:t>PI &amp; Instructors</a:t>
            </a:r>
          </a:p>
          <a:p>
            <a:pPr marL="0" indent="0">
              <a:buNone/>
            </a:pPr>
            <a:r>
              <a:rPr lang="en-US" altLang="ko-KR" sz="1500" dirty="0"/>
              <a:t>Dr. Rose </a:t>
            </a:r>
            <a:r>
              <a:rPr lang="en-US" altLang="ko-KR" sz="1500" dirty="0" err="1"/>
              <a:t>Tyvand</a:t>
            </a:r>
            <a:r>
              <a:rPr lang="en-US" altLang="ko-KR" sz="1500" dirty="0"/>
              <a:t>, Jae </a:t>
            </a:r>
            <a:r>
              <a:rPr lang="en-US" altLang="ko-KR" sz="1500" dirty="0" err="1"/>
              <a:t>Eun</a:t>
            </a:r>
            <a:r>
              <a:rPr lang="en-US" altLang="ko-KR" sz="1500" dirty="0"/>
              <a:t> </a:t>
            </a:r>
            <a:r>
              <a:rPr lang="en-US" altLang="ko-KR" sz="1500" dirty="0" err="1"/>
              <a:t>Kil</a:t>
            </a:r>
            <a:r>
              <a:rPr lang="en-US" altLang="ko-KR" sz="1500" dirty="0"/>
              <a:t>, </a:t>
            </a:r>
            <a:r>
              <a:rPr lang="en-US" altLang="ko-KR" sz="1500" dirty="0" err="1"/>
              <a:t>Semyung</a:t>
            </a:r>
            <a:r>
              <a:rPr lang="en-US" altLang="ko-KR" sz="1500" dirty="0"/>
              <a:t> Shin</a:t>
            </a:r>
          </a:p>
          <a:p>
            <a:pPr marL="0" indent="0">
              <a:buNone/>
            </a:pPr>
            <a:endParaRPr kumimoji="1" lang="en-US" altLang="ko-KR" sz="1500" dirty="0"/>
          </a:p>
          <a:p>
            <a:pPr marL="0" indent="0">
              <a:buNone/>
            </a:pPr>
            <a:r>
              <a:rPr kumimoji="1" lang="en-US" altLang="ko-KR" sz="1500" b="1" dirty="0"/>
              <a:t>Advisors</a:t>
            </a:r>
          </a:p>
          <a:p>
            <a:pPr marL="0" indent="0">
              <a:buNone/>
            </a:pPr>
            <a:r>
              <a:rPr lang="en-US" altLang="ko-KR" sz="1500" dirty="0"/>
              <a:t>Dr. Jim Gerhard, Claudia </a:t>
            </a:r>
            <a:r>
              <a:rPr lang="en-US" altLang="ko-KR" sz="1500" dirty="0" err="1"/>
              <a:t>Troncone</a:t>
            </a:r>
            <a:r>
              <a:rPr lang="en-US" altLang="ko-KR" sz="1500" dirty="0"/>
              <a:t>, Dr. </a:t>
            </a:r>
            <a:r>
              <a:rPr lang="en-US" altLang="ko-KR" sz="1500" dirty="0" err="1"/>
              <a:t>Jin</a:t>
            </a:r>
            <a:r>
              <a:rPr lang="en-US" altLang="ko-KR" sz="1500" dirty="0"/>
              <a:t> </a:t>
            </a:r>
            <a:r>
              <a:rPr lang="en-US" altLang="ko-KR" sz="1500" dirty="0" err="1"/>
              <a:t>Gyo</a:t>
            </a:r>
            <a:r>
              <a:rPr lang="en-US" altLang="ko-KR" sz="1500" dirty="0"/>
              <a:t> Kim</a:t>
            </a:r>
          </a:p>
          <a:p>
            <a:pPr marL="0" indent="0">
              <a:buNone/>
            </a:pPr>
            <a:endParaRPr kumimoji="1" lang="en-US" altLang="ko-KR" sz="1500" dirty="0"/>
          </a:p>
          <a:p>
            <a:pPr marL="0" indent="0">
              <a:buNone/>
            </a:pPr>
            <a:r>
              <a:rPr kumimoji="1" lang="en-US" altLang="ko-KR" sz="1500" b="1" dirty="0"/>
              <a:t>Feedbacks</a:t>
            </a:r>
          </a:p>
          <a:p>
            <a:pPr marL="0" indent="0">
              <a:buNone/>
            </a:pPr>
            <a:r>
              <a:rPr lang="en-US" altLang="ko-KR" sz="1500" dirty="0" err="1"/>
              <a:t>Jin</a:t>
            </a:r>
            <a:r>
              <a:rPr lang="en-US" altLang="ko-KR" sz="1500" dirty="0"/>
              <a:t> Huh, </a:t>
            </a:r>
            <a:r>
              <a:rPr lang="en-US" altLang="ko-KR" sz="1500" dirty="0" err="1"/>
              <a:t>Hae</a:t>
            </a:r>
            <a:r>
              <a:rPr lang="en-US" altLang="ko-KR" sz="1500" dirty="0"/>
              <a:t> Il Ryu, Sang Woo </a:t>
            </a:r>
            <a:r>
              <a:rPr lang="en-US" altLang="ko-KR" sz="1500" dirty="0" err="1"/>
              <a:t>Seo</a:t>
            </a:r>
            <a:r>
              <a:rPr lang="en-US" altLang="ko-KR" sz="1500" dirty="0"/>
              <a:t>, </a:t>
            </a:r>
            <a:r>
              <a:rPr lang="en-US" altLang="ko-KR" sz="1500" dirty="0" err="1"/>
              <a:t>DreamSpace</a:t>
            </a:r>
            <a:r>
              <a:rPr lang="en-US" altLang="ko-KR" sz="1500" dirty="0"/>
              <a:t> Academy, Ross Bundy</a:t>
            </a:r>
          </a:p>
          <a:p>
            <a:pPr marL="0" indent="0">
              <a:buNone/>
            </a:pPr>
            <a:endParaRPr kumimoji="1" lang="en-US" altLang="ko-KR" sz="1500" dirty="0"/>
          </a:p>
          <a:p>
            <a:pPr marL="0" indent="0">
              <a:buNone/>
            </a:pPr>
            <a:endParaRPr kumimoji="1" lang="en-US" altLang="ko-KR" sz="1500" dirty="0"/>
          </a:p>
          <a:p>
            <a:pPr marL="0" indent="0">
              <a:buNone/>
            </a:pPr>
            <a:endParaRPr kumimoji="1" lang="en-US" altLang="ko-KR" dirty="0"/>
          </a:p>
          <a:p>
            <a:pPr marL="0" indent="0">
              <a:buNone/>
            </a:pPr>
            <a:endParaRPr kumimoji="1" lang="en-US" altLang="ko-KR" b="1" dirty="0"/>
          </a:p>
          <a:p>
            <a:pPr marL="0" indent="0">
              <a:buNone/>
            </a:pPr>
            <a:endParaRPr kumimoji="1" lang="ko-KR" altLang="en-US" dirty="0"/>
          </a:p>
        </p:txBody>
      </p:sp>
      <p:pic>
        <p:nvPicPr>
          <p:cNvPr id="4" name="Picture 4">
            <a:extLst>
              <a:ext uri="{FF2B5EF4-FFF2-40B4-BE49-F238E27FC236}">
                <a16:creationId xmlns:a16="http://schemas.microsoft.com/office/drawing/2014/main" id="{31D35E67-27DB-E647-B1D6-72DDEF635F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85" t="671" r="35677" b="6111"/>
          <a:stretch/>
        </p:blipFill>
        <p:spPr bwMode="auto">
          <a:xfrm>
            <a:off x="1260565" y="6376453"/>
            <a:ext cx="4336870" cy="862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35322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직사각형 49"/>
          <p:cNvSpPr/>
          <p:nvPr/>
        </p:nvSpPr>
        <p:spPr>
          <a:xfrm>
            <a:off x="4553712" y="2041578"/>
            <a:ext cx="2305644" cy="27432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직사각형 48"/>
          <p:cNvSpPr/>
          <p:nvPr/>
        </p:nvSpPr>
        <p:spPr>
          <a:xfrm>
            <a:off x="2274822" y="2044095"/>
            <a:ext cx="2305644" cy="27432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직사각형 37"/>
          <p:cNvSpPr/>
          <p:nvPr/>
        </p:nvSpPr>
        <p:spPr>
          <a:xfrm>
            <a:off x="-2711" y="2044095"/>
            <a:ext cx="2305644" cy="2743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그래픽 36" descr="산호">
            <a:extLst>
              <a:ext uri="{FF2B5EF4-FFF2-40B4-BE49-F238E27FC236}">
                <a16:creationId xmlns:a16="http://schemas.microsoft.com/office/drawing/2014/main" id="{5286F5C5-22EF-0A4A-8667-11D018DA186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456143" y="7858604"/>
            <a:ext cx="787145" cy="787145"/>
          </a:xfrm>
          <a:prstGeom prst="rect">
            <a:avLst/>
          </a:prstGeom>
        </p:spPr>
      </p:pic>
      <p:pic>
        <p:nvPicPr>
          <p:cNvPr id="34" name="그래픽 33" descr="비커">
            <a:extLst>
              <a:ext uri="{FF2B5EF4-FFF2-40B4-BE49-F238E27FC236}">
                <a16:creationId xmlns:a16="http://schemas.microsoft.com/office/drawing/2014/main" id="{DB2D0C33-CF0E-A747-9239-8FE3CA6D5CB0}"/>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504710" y="7234155"/>
            <a:ext cx="786183" cy="786183"/>
          </a:xfrm>
          <a:prstGeom prst="rect">
            <a:avLst/>
          </a:prstGeom>
        </p:spPr>
      </p:pic>
      <p:pic>
        <p:nvPicPr>
          <p:cNvPr id="32" name="그래픽 31" descr="조리개">
            <a:extLst>
              <a:ext uri="{FF2B5EF4-FFF2-40B4-BE49-F238E27FC236}">
                <a16:creationId xmlns:a16="http://schemas.microsoft.com/office/drawing/2014/main" id="{7A3596D8-245B-E744-99A7-3E76EF950955}"/>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250816" y="6841064"/>
            <a:ext cx="786183" cy="786183"/>
          </a:xfrm>
          <a:prstGeom prst="rect">
            <a:avLst/>
          </a:prstGeom>
        </p:spPr>
      </p:pic>
      <p:sp>
        <p:nvSpPr>
          <p:cNvPr id="2" name="제목 1">
            <a:extLst>
              <a:ext uri="{FF2B5EF4-FFF2-40B4-BE49-F238E27FC236}">
                <a16:creationId xmlns:a16="http://schemas.microsoft.com/office/drawing/2014/main" id="{1297186D-1380-BC45-A31D-E1BD267B8830}"/>
              </a:ext>
            </a:extLst>
          </p:cNvPr>
          <p:cNvSpPr>
            <a:spLocks noGrp="1"/>
          </p:cNvSpPr>
          <p:nvPr>
            <p:ph type="ctrTitle"/>
          </p:nvPr>
        </p:nvSpPr>
        <p:spPr>
          <a:xfrm>
            <a:off x="0" y="0"/>
            <a:ext cx="6857999" cy="1010155"/>
          </a:xfrm>
          <a:solidFill>
            <a:schemeClr val="accent6">
              <a:lumMod val="40000"/>
              <a:lumOff val="60000"/>
            </a:schemeClr>
          </a:solidFill>
          <a:ln w="38100" cap="sq" cmpd="sng">
            <a:noFill/>
            <a:prstDash val="solid"/>
            <a:round/>
          </a:ln>
        </p:spPr>
        <p:txBody>
          <a:bodyPr>
            <a:normAutofit/>
          </a:bodyPr>
          <a:lstStyle/>
          <a:p>
            <a:r>
              <a:rPr kumimoji="1" lang="en-US" altLang="ko-KR" sz="1200" dirty="0"/>
              <a:t>Poster Presented by: Team KOREA-SIS 2020</a:t>
            </a:r>
            <a:endParaRPr kumimoji="1" lang="ko-KR" altLang="en-US" sz="1200" dirty="0"/>
          </a:p>
        </p:txBody>
      </p:sp>
      <p:sp>
        <p:nvSpPr>
          <p:cNvPr id="4" name="제목 1">
            <a:extLst>
              <a:ext uri="{FF2B5EF4-FFF2-40B4-BE49-F238E27FC236}">
                <a16:creationId xmlns:a16="http://schemas.microsoft.com/office/drawing/2014/main" id="{CFE1D88F-F1BB-5146-B753-F766C08C2E65}"/>
              </a:ext>
            </a:extLst>
          </p:cNvPr>
          <p:cNvSpPr txBox="1">
            <a:spLocks/>
          </p:cNvSpPr>
          <p:nvPr/>
        </p:nvSpPr>
        <p:spPr>
          <a:xfrm>
            <a:off x="0" y="995194"/>
            <a:ext cx="6858000" cy="1044886"/>
          </a:xfrm>
          <a:prstGeom prst="rect">
            <a:avLst/>
          </a:prstGeom>
          <a:solidFill>
            <a:schemeClr val="accent6">
              <a:lumMod val="20000"/>
              <a:lumOff val="80000"/>
            </a:schemeClr>
          </a:solidFill>
          <a:ln>
            <a:noFill/>
          </a:ln>
        </p:spPr>
        <p:txBody>
          <a:bodyPr vert="horz" lIns="91440" tIns="45720" rIns="91440" bIns="45720" rtlCol="0" anchor="b">
            <a:normAutofit/>
          </a:bodyPr>
          <a:lstStyle>
            <a:lvl1pPr algn="ctr" defTabSz="685800" rtl="0" eaLnBrk="1" latinLnBrk="1" hangingPunct="1">
              <a:lnSpc>
                <a:spcPct val="90000"/>
              </a:lnSpc>
              <a:spcBef>
                <a:spcPct val="0"/>
              </a:spcBef>
              <a:buNone/>
              <a:defRPr sz="4500" kern="1200">
                <a:solidFill>
                  <a:schemeClr val="tx1"/>
                </a:solidFill>
                <a:latin typeface="+mj-lt"/>
                <a:ea typeface="+mj-ea"/>
                <a:cs typeface="+mj-cs"/>
              </a:defRPr>
            </a:lvl1pPr>
          </a:lstStyle>
          <a:p>
            <a:endParaRPr kumimoji="1" lang="ko-KR" altLang="en-US" sz="1400" dirty="0"/>
          </a:p>
        </p:txBody>
      </p:sp>
      <p:pic>
        <p:nvPicPr>
          <p:cNvPr id="22" name="그림 21">
            <a:extLst>
              <a:ext uri="{FF2B5EF4-FFF2-40B4-BE49-F238E27FC236}">
                <a16:creationId xmlns:a16="http://schemas.microsoft.com/office/drawing/2014/main" id="{7F9BBB5B-F67C-7748-B117-C4E227B99436}"/>
              </a:ext>
            </a:extLst>
          </p:cNvPr>
          <p:cNvPicPr>
            <a:picLocks noChangeAspect="1"/>
          </p:cNvPicPr>
          <p:nvPr/>
        </p:nvPicPr>
        <p:blipFill>
          <a:blip r:embed="rId8"/>
          <a:stretch>
            <a:fillRect/>
          </a:stretch>
        </p:blipFill>
        <p:spPr>
          <a:xfrm>
            <a:off x="4898235" y="2741888"/>
            <a:ext cx="1615241" cy="1043052"/>
          </a:xfrm>
          <a:prstGeom prst="rect">
            <a:avLst/>
          </a:prstGeom>
        </p:spPr>
      </p:pic>
      <p:sp>
        <p:nvSpPr>
          <p:cNvPr id="5" name="제목 1">
            <a:extLst>
              <a:ext uri="{FF2B5EF4-FFF2-40B4-BE49-F238E27FC236}">
                <a16:creationId xmlns:a16="http://schemas.microsoft.com/office/drawing/2014/main" id="{319192EA-94BA-3E44-B128-17A75FF31380}"/>
              </a:ext>
            </a:extLst>
          </p:cNvPr>
          <p:cNvSpPr txBox="1">
            <a:spLocks/>
          </p:cNvSpPr>
          <p:nvPr/>
        </p:nvSpPr>
        <p:spPr>
          <a:xfrm>
            <a:off x="4553712" y="2040080"/>
            <a:ext cx="2304288" cy="1975104"/>
          </a:xfrm>
          <a:prstGeom prst="rect">
            <a:avLst/>
          </a:prstGeom>
          <a:ln>
            <a:solidFill>
              <a:srgbClr val="92D050"/>
            </a:solidFill>
          </a:ln>
        </p:spPr>
        <p:txBody>
          <a:bodyPr vert="horz" lIns="91440" tIns="45720" rIns="91440" bIns="45720" rtlCol="0" anchor="t">
            <a:normAutofit/>
          </a:bodyPr>
          <a:lstStyle>
            <a:lvl1pPr algn="ctr" defTabSz="685800" rtl="0" eaLnBrk="1" latinLnBrk="1" hangingPunct="1">
              <a:lnSpc>
                <a:spcPct val="90000"/>
              </a:lnSpc>
              <a:spcBef>
                <a:spcPct val="0"/>
              </a:spcBef>
              <a:buNone/>
              <a:defRPr sz="4500" kern="1200">
                <a:solidFill>
                  <a:schemeClr val="tx1"/>
                </a:solidFill>
                <a:latin typeface="+mj-lt"/>
                <a:ea typeface="+mj-ea"/>
                <a:cs typeface="+mj-cs"/>
              </a:defRPr>
            </a:lvl1pPr>
          </a:lstStyle>
          <a:p>
            <a:r>
              <a:rPr kumimoji="1" lang="en-US" altLang="ko-KR" sz="1400" b="1" dirty="0"/>
              <a:t>ENGINEERING:</a:t>
            </a:r>
          </a:p>
          <a:p>
            <a:endParaRPr kumimoji="1" lang="en-US" altLang="ko-KR" sz="1400" dirty="0"/>
          </a:p>
          <a:p>
            <a:r>
              <a:rPr kumimoji="1" lang="en-US" altLang="ko-KR" sz="1400" dirty="0"/>
              <a:t>Modeling</a:t>
            </a:r>
            <a:endParaRPr kumimoji="1" lang="ko-KR" altLang="en-US" sz="1400" dirty="0"/>
          </a:p>
        </p:txBody>
      </p:sp>
      <p:sp>
        <p:nvSpPr>
          <p:cNvPr id="6" name="제목 1">
            <a:extLst>
              <a:ext uri="{FF2B5EF4-FFF2-40B4-BE49-F238E27FC236}">
                <a16:creationId xmlns:a16="http://schemas.microsoft.com/office/drawing/2014/main" id="{D90BB72C-E92A-4A4E-9D83-C1492D292A48}"/>
              </a:ext>
            </a:extLst>
          </p:cNvPr>
          <p:cNvSpPr txBox="1">
            <a:spLocks/>
          </p:cNvSpPr>
          <p:nvPr/>
        </p:nvSpPr>
        <p:spPr>
          <a:xfrm>
            <a:off x="3429000" y="3993835"/>
            <a:ext cx="3429000" cy="2406958"/>
          </a:xfrm>
          <a:prstGeom prst="rect">
            <a:avLst/>
          </a:prstGeom>
          <a:ln>
            <a:noFill/>
          </a:ln>
        </p:spPr>
        <p:txBody>
          <a:bodyPr vert="horz" lIns="91440" tIns="45720" rIns="91440" bIns="45720" rtlCol="0" anchor="t">
            <a:normAutofit/>
          </a:bodyPr>
          <a:lstStyle>
            <a:lvl1pPr algn="ctr" defTabSz="685800" rtl="0" eaLnBrk="1" latinLnBrk="1" hangingPunct="1">
              <a:lnSpc>
                <a:spcPct val="90000"/>
              </a:lnSpc>
              <a:spcBef>
                <a:spcPct val="0"/>
              </a:spcBef>
              <a:buNone/>
              <a:defRPr sz="4500" kern="1200">
                <a:solidFill>
                  <a:schemeClr val="tx1"/>
                </a:solidFill>
                <a:latin typeface="+mj-lt"/>
                <a:ea typeface="+mj-ea"/>
                <a:cs typeface="+mj-cs"/>
              </a:defRPr>
            </a:lvl1pPr>
          </a:lstStyle>
          <a:p>
            <a:r>
              <a:rPr kumimoji="1" lang="en-US" altLang="ko-KR" sz="1400" b="1" dirty="0"/>
              <a:t>COMMUNICATE</a:t>
            </a:r>
            <a:endParaRPr kumimoji="1" lang="ko-KR" altLang="en-US" sz="1400" b="1" dirty="0"/>
          </a:p>
        </p:txBody>
      </p:sp>
      <p:sp>
        <p:nvSpPr>
          <p:cNvPr id="10" name="제목 1">
            <a:extLst>
              <a:ext uri="{FF2B5EF4-FFF2-40B4-BE49-F238E27FC236}">
                <a16:creationId xmlns:a16="http://schemas.microsoft.com/office/drawing/2014/main" id="{034B7AA7-860D-0D43-9AA4-76AA3846B803}"/>
              </a:ext>
            </a:extLst>
          </p:cNvPr>
          <p:cNvSpPr txBox="1">
            <a:spLocks/>
          </p:cNvSpPr>
          <p:nvPr/>
        </p:nvSpPr>
        <p:spPr>
          <a:xfrm>
            <a:off x="0" y="6400800"/>
            <a:ext cx="3429000" cy="2490790"/>
          </a:xfrm>
          <a:prstGeom prst="rect">
            <a:avLst/>
          </a:prstGeom>
          <a:ln>
            <a:noFill/>
          </a:ln>
        </p:spPr>
        <p:txBody>
          <a:bodyPr vert="horz" lIns="91440" tIns="45720" rIns="91440" bIns="45720" rtlCol="0" anchor="t">
            <a:normAutofit/>
          </a:bodyPr>
          <a:lstStyle>
            <a:lvl1pPr algn="ctr" defTabSz="685800" rtl="0" eaLnBrk="1" latinLnBrk="1" hangingPunct="1">
              <a:lnSpc>
                <a:spcPct val="90000"/>
              </a:lnSpc>
              <a:spcBef>
                <a:spcPct val="0"/>
              </a:spcBef>
              <a:buNone/>
              <a:defRPr sz="4500" kern="1200">
                <a:solidFill>
                  <a:schemeClr val="tx1"/>
                </a:solidFill>
                <a:latin typeface="+mj-lt"/>
                <a:ea typeface="+mj-ea"/>
                <a:cs typeface="+mj-cs"/>
              </a:defRPr>
            </a:lvl1pPr>
          </a:lstStyle>
          <a:p>
            <a:r>
              <a:rPr kumimoji="1" lang="en-US" altLang="ko-KR" sz="1400" b="1" dirty="0"/>
              <a:t>PROPOSED IMPLEMETATION</a:t>
            </a:r>
            <a:endParaRPr kumimoji="1" lang="ko-KR" altLang="en-US" sz="1400" b="1" dirty="0"/>
          </a:p>
        </p:txBody>
      </p:sp>
      <p:sp>
        <p:nvSpPr>
          <p:cNvPr id="11" name="제목 1">
            <a:extLst>
              <a:ext uri="{FF2B5EF4-FFF2-40B4-BE49-F238E27FC236}">
                <a16:creationId xmlns:a16="http://schemas.microsoft.com/office/drawing/2014/main" id="{39815B69-A49A-D54F-A99D-28705C4BFBD3}"/>
              </a:ext>
            </a:extLst>
          </p:cNvPr>
          <p:cNvSpPr txBox="1">
            <a:spLocks/>
          </p:cNvSpPr>
          <p:nvPr/>
        </p:nvSpPr>
        <p:spPr>
          <a:xfrm>
            <a:off x="3429000" y="6400796"/>
            <a:ext cx="3429000" cy="2490791"/>
          </a:xfrm>
          <a:prstGeom prst="rect">
            <a:avLst/>
          </a:prstGeom>
          <a:ln>
            <a:noFill/>
          </a:ln>
        </p:spPr>
        <p:txBody>
          <a:bodyPr vert="horz" lIns="91440" tIns="45720" rIns="91440" bIns="45720" rtlCol="0" anchor="t">
            <a:normAutofit/>
          </a:bodyPr>
          <a:lstStyle>
            <a:lvl1pPr algn="ctr" defTabSz="685800" rtl="0" eaLnBrk="1" latinLnBrk="1" hangingPunct="1">
              <a:lnSpc>
                <a:spcPct val="90000"/>
              </a:lnSpc>
              <a:spcBef>
                <a:spcPct val="0"/>
              </a:spcBef>
              <a:buNone/>
              <a:defRPr sz="4500" kern="1200">
                <a:solidFill>
                  <a:schemeClr val="tx1"/>
                </a:solidFill>
                <a:latin typeface="+mj-lt"/>
                <a:ea typeface="+mj-ea"/>
                <a:cs typeface="+mj-cs"/>
              </a:defRPr>
            </a:lvl1pPr>
          </a:lstStyle>
          <a:p>
            <a:r>
              <a:rPr kumimoji="1" lang="en-US" altLang="ko-KR" sz="1400" b="1" dirty="0"/>
              <a:t>CURRENT AND FUTURE WORK</a:t>
            </a:r>
            <a:endParaRPr kumimoji="1" lang="ko-KR" altLang="en-US" sz="1400" b="1" dirty="0"/>
          </a:p>
          <a:p>
            <a:endParaRPr kumimoji="1" lang="ko-KR" altLang="en-US" sz="1400" dirty="0"/>
          </a:p>
        </p:txBody>
      </p:sp>
      <p:sp>
        <p:nvSpPr>
          <p:cNvPr id="12" name="제목 1">
            <a:extLst>
              <a:ext uri="{FF2B5EF4-FFF2-40B4-BE49-F238E27FC236}">
                <a16:creationId xmlns:a16="http://schemas.microsoft.com/office/drawing/2014/main" id="{109F22A8-1B80-C24A-A38F-9E6010CA5568}"/>
              </a:ext>
            </a:extLst>
          </p:cNvPr>
          <p:cNvSpPr txBox="1">
            <a:spLocks/>
          </p:cNvSpPr>
          <p:nvPr/>
        </p:nvSpPr>
        <p:spPr>
          <a:xfrm>
            <a:off x="0" y="8908521"/>
            <a:ext cx="6858000" cy="999067"/>
          </a:xfrm>
          <a:prstGeom prst="rect">
            <a:avLst/>
          </a:prstGeom>
          <a:ln>
            <a:noFill/>
          </a:ln>
        </p:spPr>
        <p:txBody>
          <a:bodyPr vert="horz" lIns="91440" tIns="45720" rIns="91440" bIns="45720" rtlCol="0" anchor="ctr">
            <a:normAutofit/>
          </a:bodyPr>
          <a:lstStyle>
            <a:lvl1pPr algn="ctr" defTabSz="685800" rtl="0" eaLnBrk="1" latinLnBrk="1" hangingPunct="1">
              <a:lnSpc>
                <a:spcPct val="90000"/>
              </a:lnSpc>
              <a:spcBef>
                <a:spcPct val="0"/>
              </a:spcBef>
              <a:buNone/>
              <a:defRPr sz="4500" kern="1200">
                <a:solidFill>
                  <a:schemeClr val="tx1"/>
                </a:solidFill>
                <a:latin typeface="+mj-lt"/>
                <a:ea typeface="+mj-ea"/>
                <a:cs typeface="+mj-cs"/>
              </a:defRPr>
            </a:lvl1pPr>
          </a:lstStyle>
          <a:p>
            <a:r>
              <a:rPr kumimoji="1" lang="en-US" altLang="ko-KR" sz="1600" b="1" dirty="0"/>
              <a:t>COLLABORATIONS AND ATTRIBUTIONS</a:t>
            </a:r>
            <a:endParaRPr kumimoji="1" lang="ko-KR" altLang="en-US" sz="1600" b="1" dirty="0"/>
          </a:p>
        </p:txBody>
      </p:sp>
      <p:sp>
        <p:nvSpPr>
          <p:cNvPr id="14" name="TextBox 13">
            <a:extLst>
              <a:ext uri="{FF2B5EF4-FFF2-40B4-BE49-F238E27FC236}">
                <a16:creationId xmlns:a16="http://schemas.microsoft.com/office/drawing/2014/main" id="{C9DD5A2A-47A2-334B-817D-06E4A687E62C}"/>
              </a:ext>
            </a:extLst>
          </p:cNvPr>
          <p:cNvSpPr txBox="1"/>
          <p:nvPr/>
        </p:nvSpPr>
        <p:spPr>
          <a:xfrm>
            <a:off x="109606" y="1331195"/>
            <a:ext cx="1710468" cy="369332"/>
          </a:xfrm>
          <a:prstGeom prst="rect">
            <a:avLst/>
          </a:prstGeom>
          <a:noFill/>
        </p:spPr>
        <p:txBody>
          <a:bodyPr wrap="none" rtlCol="0">
            <a:spAutoFit/>
          </a:bodyPr>
          <a:lstStyle/>
          <a:p>
            <a:r>
              <a:rPr kumimoji="1" lang="en-US" altLang="ko-KR" b="1" dirty="0"/>
              <a:t>PROJECT GOALS</a:t>
            </a:r>
          </a:p>
        </p:txBody>
      </p:sp>
      <p:pic>
        <p:nvPicPr>
          <p:cNvPr id="1028" name="Picture 4">
            <a:extLst>
              <a:ext uri="{FF2B5EF4-FFF2-40B4-BE49-F238E27FC236}">
                <a16:creationId xmlns:a16="http://schemas.microsoft.com/office/drawing/2014/main" id="{913695E5-1389-3749-8DF8-2AE464BF841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1746" r="75495" b="6782"/>
          <a:stretch/>
        </p:blipFill>
        <p:spPr bwMode="auto">
          <a:xfrm>
            <a:off x="849716" y="9030276"/>
            <a:ext cx="875042" cy="76358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1C3BA4B0-ABDE-B647-85A4-8175326DA8F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167" r="37391" b="6782"/>
          <a:stretch/>
        </p:blipFill>
        <p:spPr bwMode="auto">
          <a:xfrm>
            <a:off x="5113201" y="9022568"/>
            <a:ext cx="1744799" cy="76358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C2B545CE-A52C-CA4D-B76D-5EB5ABF7EF5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5956" r="63850" b="31627"/>
          <a:stretch/>
        </p:blipFill>
        <p:spPr bwMode="auto">
          <a:xfrm>
            <a:off x="250816" y="9030276"/>
            <a:ext cx="699052" cy="56007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4C96A83-B094-4242-AC55-10A4E533015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34768"/>
          <a:stretch/>
        </p:blipFill>
        <p:spPr bwMode="auto">
          <a:xfrm>
            <a:off x="2329777" y="2767584"/>
            <a:ext cx="2155759" cy="927406"/>
          </a:xfrm>
          <a:prstGeom prst="rect">
            <a:avLst/>
          </a:prstGeom>
          <a:noFill/>
          <a:ln w="38100">
            <a:noFill/>
          </a:ln>
          <a:extLst>
            <a:ext uri="{909E8E84-426E-40DD-AFC4-6F175D3DCCD1}">
              <a14:hiddenFill xmlns:a14="http://schemas.microsoft.com/office/drawing/2010/main">
                <a:solidFill>
                  <a:srgbClr val="FFFFFF"/>
                </a:solidFill>
              </a14:hiddenFill>
            </a:ext>
          </a:extLst>
        </p:spPr>
      </p:pic>
      <p:sp>
        <p:nvSpPr>
          <p:cNvPr id="9" name="제목 1">
            <a:extLst>
              <a:ext uri="{FF2B5EF4-FFF2-40B4-BE49-F238E27FC236}">
                <a16:creationId xmlns:a16="http://schemas.microsoft.com/office/drawing/2014/main" id="{8827A0EB-7F24-554C-BC23-591D90F65776}"/>
              </a:ext>
            </a:extLst>
          </p:cNvPr>
          <p:cNvSpPr txBox="1">
            <a:spLocks/>
          </p:cNvSpPr>
          <p:nvPr/>
        </p:nvSpPr>
        <p:spPr>
          <a:xfrm>
            <a:off x="2276178" y="2040077"/>
            <a:ext cx="2302933" cy="1970300"/>
          </a:xfrm>
          <a:prstGeom prst="rect">
            <a:avLst/>
          </a:prstGeom>
          <a:ln w="12700">
            <a:solidFill>
              <a:schemeClr val="accent4">
                <a:lumMod val="60000"/>
                <a:lumOff val="40000"/>
              </a:schemeClr>
            </a:solidFill>
          </a:ln>
        </p:spPr>
        <p:txBody>
          <a:bodyPr vert="horz" lIns="91440" tIns="45720" rIns="91440" bIns="45720" rtlCol="0" anchor="t">
            <a:normAutofit/>
          </a:bodyPr>
          <a:lstStyle>
            <a:lvl1pPr algn="ctr" defTabSz="685800" rtl="0" eaLnBrk="1" latinLnBrk="1" hangingPunct="1">
              <a:lnSpc>
                <a:spcPct val="90000"/>
              </a:lnSpc>
              <a:spcBef>
                <a:spcPct val="0"/>
              </a:spcBef>
              <a:buNone/>
              <a:defRPr sz="4500" kern="1200">
                <a:solidFill>
                  <a:schemeClr val="tx1"/>
                </a:solidFill>
                <a:latin typeface="+mj-lt"/>
                <a:ea typeface="+mj-ea"/>
                <a:cs typeface="+mj-cs"/>
              </a:defRPr>
            </a:lvl1pPr>
          </a:lstStyle>
          <a:p>
            <a:r>
              <a:rPr kumimoji="1" lang="en-US" altLang="ko-KR" sz="1400" b="1" dirty="0"/>
              <a:t>ENGINEERING:</a:t>
            </a:r>
          </a:p>
          <a:p>
            <a:endParaRPr kumimoji="1" lang="en-US" altLang="ko-KR" sz="1400" dirty="0"/>
          </a:p>
          <a:p>
            <a:r>
              <a:rPr kumimoji="1" lang="en-US" altLang="ko-KR" sz="1400" dirty="0"/>
              <a:t>Workflow</a:t>
            </a:r>
            <a:endParaRPr kumimoji="1" lang="ko-KR" altLang="en-US" sz="1400" dirty="0"/>
          </a:p>
        </p:txBody>
      </p:sp>
      <p:pic>
        <p:nvPicPr>
          <p:cNvPr id="1032" name="Picture 8">
            <a:extLst>
              <a:ext uri="{FF2B5EF4-FFF2-40B4-BE49-F238E27FC236}">
                <a16:creationId xmlns:a16="http://schemas.microsoft.com/office/drawing/2014/main" id="{991DFB5F-8836-4C44-A370-843D120BA7E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40645" y="3347884"/>
            <a:ext cx="1734023" cy="230400"/>
          </a:xfrm>
          <a:prstGeom prst="rect">
            <a:avLst/>
          </a:prstGeom>
          <a:noFill/>
          <a:ln w="38100">
            <a:noFill/>
          </a:ln>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59355BAC-9A81-3140-B2E5-CF769FE913F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47553" y="5385010"/>
            <a:ext cx="1343096" cy="100732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0A3FBBED-A4BB-3245-AEB0-1AEE92613F4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82367" y="4374056"/>
            <a:ext cx="954153" cy="133987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149D22E2-2D85-1848-8BDC-FAC433C8C65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28214" y="4374056"/>
            <a:ext cx="954153" cy="133987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58F50DE8-A106-AE4F-B769-9A71CF81AA29}"/>
              </a:ext>
            </a:extLst>
          </p:cNvPr>
          <p:cNvSpPr txBox="1"/>
          <p:nvPr/>
        </p:nvSpPr>
        <p:spPr>
          <a:xfrm>
            <a:off x="3480978" y="4629414"/>
            <a:ext cx="1407308" cy="738664"/>
          </a:xfrm>
          <a:prstGeom prst="rect">
            <a:avLst/>
          </a:prstGeom>
          <a:noFill/>
        </p:spPr>
        <p:txBody>
          <a:bodyPr wrap="none" rtlCol="0">
            <a:spAutoFit/>
          </a:bodyPr>
          <a:lstStyle/>
          <a:p>
            <a:r>
              <a:rPr kumimoji="1" lang="en-US" altLang="ko-KR" sz="1400" dirty="0"/>
              <a:t>Human Practices</a:t>
            </a:r>
          </a:p>
          <a:p>
            <a:r>
              <a:rPr kumimoji="1" lang="en-US" altLang="ko-KR" sz="1400" dirty="0"/>
              <a:t>Education </a:t>
            </a:r>
          </a:p>
          <a:p>
            <a:r>
              <a:rPr kumimoji="1" lang="en-US" altLang="ko-KR" sz="1400" dirty="0"/>
              <a:t>Interviews</a:t>
            </a:r>
            <a:endParaRPr kumimoji="1" lang="ko-KR" altLang="en-US" sz="1400" dirty="0"/>
          </a:p>
        </p:txBody>
      </p:sp>
      <p:sp>
        <p:nvSpPr>
          <p:cNvPr id="21" name="TextBox 20">
            <a:extLst>
              <a:ext uri="{FF2B5EF4-FFF2-40B4-BE49-F238E27FC236}">
                <a16:creationId xmlns:a16="http://schemas.microsoft.com/office/drawing/2014/main" id="{72BD3F20-C5DA-0D45-AFF0-993064F28770}"/>
              </a:ext>
            </a:extLst>
          </p:cNvPr>
          <p:cNvSpPr txBox="1"/>
          <p:nvPr/>
        </p:nvSpPr>
        <p:spPr>
          <a:xfrm>
            <a:off x="4934437" y="5789387"/>
            <a:ext cx="982961" cy="523220"/>
          </a:xfrm>
          <a:prstGeom prst="rect">
            <a:avLst/>
          </a:prstGeom>
          <a:noFill/>
        </p:spPr>
        <p:txBody>
          <a:bodyPr wrap="none" rtlCol="0">
            <a:spAutoFit/>
          </a:bodyPr>
          <a:lstStyle/>
          <a:p>
            <a:r>
              <a:rPr kumimoji="1" lang="en-US" altLang="ko-KR" sz="1400" dirty="0"/>
              <a:t>Campaigns</a:t>
            </a:r>
          </a:p>
          <a:p>
            <a:r>
              <a:rPr kumimoji="1" lang="en-US" altLang="ko-KR" sz="1400" dirty="0"/>
              <a:t>Surveys</a:t>
            </a:r>
          </a:p>
        </p:txBody>
      </p:sp>
      <p:sp>
        <p:nvSpPr>
          <p:cNvPr id="23" name="직사각형 22">
            <a:extLst>
              <a:ext uri="{FF2B5EF4-FFF2-40B4-BE49-F238E27FC236}">
                <a16:creationId xmlns:a16="http://schemas.microsoft.com/office/drawing/2014/main" id="{A6DCC552-F27F-9F4F-8375-8D8185CE66B1}"/>
              </a:ext>
            </a:extLst>
          </p:cNvPr>
          <p:cNvSpPr/>
          <p:nvPr/>
        </p:nvSpPr>
        <p:spPr>
          <a:xfrm>
            <a:off x="1820074" y="997099"/>
            <a:ext cx="4928320" cy="1052596"/>
          </a:xfrm>
          <a:prstGeom prst="rect">
            <a:avLst/>
          </a:prstGeom>
        </p:spPr>
        <p:txBody>
          <a:bodyPr wrap="square">
            <a:spAutoFit/>
          </a:bodyPr>
          <a:lstStyle/>
          <a:p>
            <a:pPr>
              <a:lnSpc>
                <a:spcPct val="130000"/>
              </a:lnSpc>
            </a:pPr>
            <a:r>
              <a:rPr lang="en-US" altLang="ko-KR" sz="1200" dirty="0"/>
              <a:t>- To engineer a system that will detect the levels of toxins in the rice storage.</a:t>
            </a:r>
          </a:p>
          <a:p>
            <a:pPr>
              <a:lnSpc>
                <a:spcPct val="130000"/>
              </a:lnSpc>
            </a:pPr>
            <a:r>
              <a:rPr lang="en-US" altLang="ko-KR" sz="1200" dirty="0"/>
              <a:t>- To create this system, we will mass produce </a:t>
            </a:r>
            <a:r>
              <a:rPr lang="en-US" altLang="ko-KR" sz="1200" i="1" dirty="0"/>
              <a:t>Escherichia coli </a:t>
            </a:r>
            <a:r>
              <a:rPr lang="en-US" altLang="ko-KR" sz="1200" dirty="0"/>
              <a:t>to produce the CYP1A2 enzyme.</a:t>
            </a:r>
          </a:p>
          <a:p>
            <a:pPr>
              <a:lnSpc>
                <a:spcPct val="130000"/>
              </a:lnSpc>
            </a:pPr>
            <a:r>
              <a:rPr kumimoji="1" lang="en-US" altLang="ko-KR" sz="1200" dirty="0"/>
              <a:t>- To </a:t>
            </a:r>
            <a:r>
              <a:rPr lang="en-US" altLang="ko-KR" sz="1200" dirty="0"/>
              <a:t>mainly combat the issue of post harvest losses</a:t>
            </a:r>
            <a:r>
              <a:rPr lang="en-US" altLang="ko-KR" sz="1200" dirty="0" smtClean="0"/>
              <a:t>.</a:t>
            </a:r>
            <a:endParaRPr lang="en-US" altLang="ko-KR" sz="1200" dirty="0"/>
          </a:p>
        </p:txBody>
      </p:sp>
      <p:sp>
        <p:nvSpPr>
          <p:cNvPr id="24" name="직사각형 23">
            <a:extLst>
              <a:ext uri="{FF2B5EF4-FFF2-40B4-BE49-F238E27FC236}">
                <a16:creationId xmlns:a16="http://schemas.microsoft.com/office/drawing/2014/main" id="{510E79BC-94FF-6042-9C3F-B35149399DC5}"/>
              </a:ext>
            </a:extLst>
          </p:cNvPr>
          <p:cNvSpPr/>
          <p:nvPr/>
        </p:nvSpPr>
        <p:spPr>
          <a:xfrm>
            <a:off x="3540042" y="6805544"/>
            <a:ext cx="3210562" cy="1938992"/>
          </a:xfrm>
          <a:prstGeom prst="rect">
            <a:avLst/>
          </a:prstGeom>
        </p:spPr>
        <p:txBody>
          <a:bodyPr wrap="square">
            <a:spAutoFit/>
          </a:bodyPr>
          <a:lstStyle/>
          <a:p>
            <a:pPr algn="just"/>
            <a:r>
              <a:rPr lang="en-US" altLang="ko-KR" sz="1000" dirty="0"/>
              <a:t>- We designed recombinant E.coli which express CYP1A2 human enzyme that is required for toxin detection.</a:t>
            </a:r>
          </a:p>
          <a:p>
            <a:pPr algn="just"/>
            <a:endParaRPr lang="en-US" altLang="ko-KR" sz="1000" dirty="0"/>
          </a:p>
          <a:p>
            <a:pPr algn="just"/>
            <a:r>
              <a:rPr lang="en-US" altLang="ko-KR" sz="1000" dirty="0"/>
              <a:t>- We proposed a nonparametric MARS model designed to capture possible inter-dependent effects of environmental factors on fungal infection of stored rice.</a:t>
            </a:r>
          </a:p>
          <a:p>
            <a:pPr algn="just"/>
            <a:endParaRPr lang="en-US" altLang="ko-KR" sz="1000" dirty="0"/>
          </a:p>
          <a:p>
            <a:pPr algn="just"/>
            <a:r>
              <a:rPr lang="en-US" altLang="ko-KR" sz="1000" dirty="0"/>
              <a:t>- We will make this system to have more efficiency and widely-used.</a:t>
            </a:r>
          </a:p>
          <a:p>
            <a:pPr algn="just"/>
            <a:endParaRPr lang="en-US" altLang="ko-KR" sz="1000" dirty="0"/>
          </a:p>
          <a:p>
            <a:pPr algn="just"/>
            <a:r>
              <a:rPr lang="en-US" altLang="ko-KR" sz="1000" dirty="0"/>
              <a:t>- Not only commercialization but also spreading widely with NGOs is what we want to do with this idea.</a:t>
            </a:r>
            <a:endParaRPr kumimoji="1" lang="ko-KR" altLang="en-US" sz="1000" dirty="0"/>
          </a:p>
        </p:txBody>
      </p:sp>
      <p:grpSp>
        <p:nvGrpSpPr>
          <p:cNvPr id="30" name="그룹 29"/>
          <p:cNvGrpSpPr/>
          <p:nvPr/>
        </p:nvGrpSpPr>
        <p:grpSpPr>
          <a:xfrm>
            <a:off x="55521" y="4014395"/>
            <a:ext cx="3429000" cy="2404872"/>
            <a:chOff x="100527" y="4289767"/>
            <a:chExt cx="3429000" cy="2404872"/>
          </a:xfrm>
        </p:grpSpPr>
        <p:sp>
          <p:nvSpPr>
            <p:cNvPr id="7" name="제목 1">
              <a:extLst>
                <a:ext uri="{FF2B5EF4-FFF2-40B4-BE49-F238E27FC236}">
                  <a16:creationId xmlns:a16="http://schemas.microsoft.com/office/drawing/2014/main" id="{9E57B22E-2C5E-1544-AEAF-323F713A1292}"/>
                </a:ext>
              </a:extLst>
            </p:cNvPr>
            <p:cNvSpPr txBox="1">
              <a:spLocks/>
            </p:cNvSpPr>
            <p:nvPr/>
          </p:nvSpPr>
          <p:spPr>
            <a:xfrm>
              <a:off x="100527" y="4289767"/>
              <a:ext cx="3429000" cy="2404872"/>
            </a:xfrm>
            <a:prstGeom prst="rect">
              <a:avLst/>
            </a:prstGeom>
            <a:ln>
              <a:noFill/>
            </a:ln>
          </p:spPr>
          <p:txBody>
            <a:bodyPr vert="horz" lIns="91440" tIns="45720" rIns="91440" bIns="45720" rtlCol="0" anchor="t">
              <a:normAutofit/>
            </a:bodyPr>
            <a:lstStyle>
              <a:lvl1pPr algn="ctr" defTabSz="685800" rtl="0" eaLnBrk="1" latinLnBrk="1" hangingPunct="1">
                <a:lnSpc>
                  <a:spcPct val="90000"/>
                </a:lnSpc>
                <a:spcBef>
                  <a:spcPct val="0"/>
                </a:spcBef>
                <a:buNone/>
                <a:defRPr sz="4500" kern="1200">
                  <a:solidFill>
                    <a:schemeClr val="tx1"/>
                  </a:solidFill>
                  <a:latin typeface="+mj-lt"/>
                  <a:ea typeface="+mj-ea"/>
                  <a:cs typeface="+mj-cs"/>
                </a:defRPr>
              </a:lvl1pPr>
            </a:lstStyle>
            <a:p>
              <a:r>
                <a:rPr kumimoji="1" lang="en-US" altLang="ko-KR" sz="1400" b="1" dirty="0"/>
                <a:t>MOTIVATION</a:t>
              </a:r>
              <a:endParaRPr kumimoji="1" lang="ko-KR" altLang="en-US" sz="1400" b="1" dirty="0"/>
            </a:p>
          </p:txBody>
        </p:sp>
        <p:sp>
          <p:nvSpPr>
            <p:cNvPr id="25" name="직사각형 24">
              <a:extLst>
                <a:ext uri="{FF2B5EF4-FFF2-40B4-BE49-F238E27FC236}">
                  <a16:creationId xmlns:a16="http://schemas.microsoft.com/office/drawing/2014/main" id="{1837E395-84BB-3F42-8A34-28B29984FF6F}"/>
                </a:ext>
              </a:extLst>
            </p:cNvPr>
            <p:cNvSpPr/>
            <p:nvPr/>
          </p:nvSpPr>
          <p:spPr>
            <a:xfrm>
              <a:off x="624126" y="4734022"/>
              <a:ext cx="2548128" cy="1338828"/>
            </a:xfrm>
            <a:prstGeom prst="rect">
              <a:avLst/>
            </a:prstGeom>
            <a:noFill/>
          </p:spPr>
          <p:txBody>
            <a:bodyPr wrap="square">
              <a:spAutoFit/>
            </a:bodyPr>
            <a:lstStyle/>
            <a:p>
              <a:pPr algn="just"/>
              <a:r>
                <a:rPr kumimoji="1" lang="en-US" altLang="ko-KR" sz="900" dirty="0"/>
                <a:t> </a:t>
              </a:r>
              <a:r>
                <a:rPr lang="en-US" altLang="ko-KR" sz="900" dirty="0"/>
                <a:t>The absence of a systemic storage system of rice was the most critical complication, which is why we </a:t>
              </a:r>
              <a:r>
                <a:rPr lang="en-US" altLang="ko-KR" sz="900" dirty="0" err="1"/>
                <a:t>seeked</a:t>
              </a:r>
              <a:r>
                <a:rPr lang="en-US" altLang="ko-KR" sz="900" dirty="0"/>
                <a:t> a potential solution through the </a:t>
              </a:r>
              <a:r>
                <a:rPr lang="en-US" altLang="ko-KR" sz="900" dirty="0" err="1"/>
                <a:t>iGEM</a:t>
              </a:r>
              <a:r>
                <a:rPr lang="en-US" altLang="ko-KR" sz="900" dirty="0"/>
                <a:t> project.</a:t>
              </a:r>
            </a:p>
            <a:p>
              <a:pPr algn="just"/>
              <a:endParaRPr kumimoji="1" lang="en-US" altLang="ko-KR" sz="900" dirty="0"/>
            </a:p>
            <a:p>
              <a:pPr algn="just"/>
              <a:r>
                <a:rPr lang="en-US" altLang="ko-KR" sz="900" dirty="0"/>
                <a:t> This is not only relevant in Sri Lanka, but also in other developing countries, as rice is a major staple food, which exemplifies the urgent need to implement an effective post harvest system.</a:t>
              </a:r>
              <a:endParaRPr kumimoji="1" lang="ko-KR" altLang="en-US" sz="900" dirty="0"/>
            </a:p>
          </p:txBody>
        </p:sp>
      </p:grpSp>
      <p:sp>
        <p:nvSpPr>
          <p:cNvPr id="8" name="제목 1">
            <a:extLst>
              <a:ext uri="{FF2B5EF4-FFF2-40B4-BE49-F238E27FC236}">
                <a16:creationId xmlns:a16="http://schemas.microsoft.com/office/drawing/2014/main" id="{BD499538-5647-C242-84E3-586DCA9FF94B}"/>
              </a:ext>
            </a:extLst>
          </p:cNvPr>
          <p:cNvSpPr txBox="1">
            <a:spLocks/>
          </p:cNvSpPr>
          <p:nvPr/>
        </p:nvSpPr>
        <p:spPr>
          <a:xfrm>
            <a:off x="0" y="2044095"/>
            <a:ext cx="2302933" cy="1970300"/>
          </a:xfrm>
          <a:prstGeom prst="rect">
            <a:avLst/>
          </a:prstGeom>
          <a:ln w="12700">
            <a:solidFill>
              <a:srgbClr val="FF0000"/>
            </a:solidFill>
          </a:ln>
        </p:spPr>
        <p:txBody>
          <a:bodyPr vert="horz" lIns="91440" tIns="45720" rIns="91440" bIns="45720" rtlCol="0" anchor="t">
            <a:normAutofit/>
          </a:bodyPr>
          <a:lstStyle>
            <a:lvl1pPr algn="ctr" defTabSz="685800" rtl="0" eaLnBrk="1" latinLnBrk="1" hangingPunct="1">
              <a:lnSpc>
                <a:spcPct val="90000"/>
              </a:lnSpc>
              <a:spcBef>
                <a:spcPct val="0"/>
              </a:spcBef>
              <a:buNone/>
              <a:defRPr sz="4500" kern="1200">
                <a:solidFill>
                  <a:schemeClr val="tx1"/>
                </a:solidFill>
                <a:latin typeface="+mj-lt"/>
                <a:ea typeface="+mj-ea"/>
                <a:cs typeface="+mj-cs"/>
              </a:defRPr>
            </a:lvl1pPr>
          </a:lstStyle>
          <a:p>
            <a:r>
              <a:rPr kumimoji="1" lang="en-US" altLang="ko-KR" sz="1400" b="1" dirty="0"/>
              <a:t>ENGINEERING:</a:t>
            </a:r>
          </a:p>
          <a:p>
            <a:endParaRPr kumimoji="1" lang="en-US" altLang="ko-KR" sz="1400" dirty="0"/>
          </a:p>
          <a:p>
            <a:r>
              <a:rPr kumimoji="1" lang="en-US" altLang="ko-KR" sz="1400" dirty="0"/>
              <a:t>Method of Promotion </a:t>
            </a:r>
            <a:endParaRPr kumimoji="1" lang="ko-KR" altLang="en-US" sz="1400" dirty="0"/>
          </a:p>
        </p:txBody>
      </p:sp>
      <p:pic>
        <p:nvPicPr>
          <p:cNvPr id="35" name="Picture 18">
            <a:extLst>
              <a:ext uri="{FF2B5EF4-FFF2-40B4-BE49-F238E27FC236}">
                <a16:creationId xmlns:a16="http://schemas.microsoft.com/office/drawing/2014/main" id="{795C5650-13AC-A944-9C40-10B5D4FC760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3916" y="2669573"/>
            <a:ext cx="1461407" cy="123825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6" name="직사각형 25">
            <a:extLst>
              <a:ext uri="{FF2B5EF4-FFF2-40B4-BE49-F238E27FC236}">
                <a16:creationId xmlns:a16="http://schemas.microsoft.com/office/drawing/2014/main" id="{2FDBDF4A-F8FE-7A44-A5A1-E92C27AEE004}"/>
              </a:ext>
            </a:extLst>
          </p:cNvPr>
          <p:cNvSpPr/>
          <p:nvPr/>
        </p:nvSpPr>
        <p:spPr>
          <a:xfrm>
            <a:off x="448285" y="7086769"/>
            <a:ext cx="1367554" cy="369332"/>
          </a:xfrm>
          <a:prstGeom prst="rect">
            <a:avLst/>
          </a:prstGeom>
        </p:spPr>
        <p:txBody>
          <a:bodyPr wrap="none">
            <a:spAutoFit/>
          </a:bodyPr>
          <a:lstStyle/>
          <a:p>
            <a:r>
              <a:rPr lang="en-US" altLang="ko-KR" b="1" dirty="0"/>
              <a:t>ACCESIBLITY</a:t>
            </a:r>
            <a:endParaRPr lang="ko-KR" altLang="en-US" dirty="0"/>
          </a:p>
        </p:txBody>
      </p:sp>
      <p:sp>
        <p:nvSpPr>
          <p:cNvPr id="27" name="직사각형 26">
            <a:extLst>
              <a:ext uri="{FF2B5EF4-FFF2-40B4-BE49-F238E27FC236}">
                <a16:creationId xmlns:a16="http://schemas.microsoft.com/office/drawing/2014/main" id="{6DD54ADE-4138-3747-9363-F8553D149632}"/>
              </a:ext>
            </a:extLst>
          </p:cNvPr>
          <p:cNvSpPr/>
          <p:nvPr/>
        </p:nvSpPr>
        <p:spPr>
          <a:xfrm>
            <a:off x="1062397" y="7550175"/>
            <a:ext cx="2392001" cy="369332"/>
          </a:xfrm>
          <a:prstGeom prst="rect">
            <a:avLst/>
          </a:prstGeom>
        </p:spPr>
        <p:txBody>
          <a:bodyPr wrap="none">
            <a:spAutoFit/>
          </a:bodyPr>
          <a:lstStyle/>
          <a:p>
            <a:r>
              <a:rPr lang="en-US" altLang="ko-KR" b="1" dirty="0"/>
              <a:t>WET LAB EXPERIMENT </a:t>
            </a:r>
            <a:endParaRPr lang="ko-KR" altLang="en-US" dirty="0"/>
          </a:p>
        </p:txBody>
      </p:sp>
      <p:sp>
        <p:nvSpPr>
          <p:cNvPr id="28" name="직사각형 27">
            <a:extLst>
              <a:ext uri="{FF2B5EF4-FFF2-40B4-BE49-F238E27FC236}">
                <a16:creationId xmlns:a16="http://schemas.microsoft.com/office/drawing/2014/main" id="{79CA2245-627B-1140-83D1-D787AF167F01}"/>
              </a:ext>
            </a:extLst>
          </p:cNvPr>
          <p:cNvSpPr/>
          <p:nvPr/>
        </p:nvSpPr>
        <p:spPr>
          <a:xfrm>
            <a:off x="329573" y="8067511"/>
            <a:ext cx="2037737" cy="369332"/>
          </a:xfrm>
          <a:prstGeom prst="rect">
            <a:avLst/>
          </a:prstGeom>
        </p:spPr>
        <p:txBody>
          <a:bodyPr wrap="none">
            <a:spAutoFit/>
          </a:bodyPr>
          <a:lstStyle/>
          <a:p>
            <a:r>
              <a:rPr lang="en-US" altLang="ko-KR" b="1" dirty="0"/>
              <a:t>REAL APPLICATION </a:t>
            </a:r>
            <a:endParaRPr lang="ko-KR" altLang="en-US" dirty="0"/>
          </a:p>
        </p:txBody>
      </p:sp>
      <p:pic>
        <p:nvPicPr>
          <p:cNvPr id="1026" name="Picture 2">
            <a:extLst>
              <a:ext uri="{FF2B5EF4-FFF2-40B4-BE49-F238E27FC236}">
                <a16:creationId xmlns:a16="http://schemas.microsoft.com/office/drawing/2014/main" id="{E886D124-E456-AF46-9974-ED168A88E61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9606" y="113725"/>
            <a:ext cx="805483" cy="805483"/>
          </a:xfrm>
          <a:prstGeom prst="rect">
            <a:avLst/>
          </a:prstGeom>
          <a:noFill/>
          <a:extLst/>
        </p:spPr>
      </p:pic>
      <p:sp>
        <p:nvSpPr>
          <p:cNvPr id="13" name="직사각형 12">
            <a:extLst>
              <a:ext uri="{FF2B5EF4-FFF2-40B4-BE49-F238E27FC236}">
                <a16:creationId xmlns:a16="http://schemas.microsoft.com/office/drawing/2014/main" id="{C0DB705B-01A6-FE47-AED6-C8B4C9962CD8}"/>
              </a:ext>
            </a:extLst>
          </p:cNvPr>
          <p:cNvSpPr/>
          <p:nvPr/>
        </p:nvSpPr>
        <p:spPr>
          <a:xfrm>
            <a:off x="1180914" y="121433"/>
            <a:ext cx="4546969" cy="646331"/>
          </a:xfrm>
          <a:prstGeom prst="rect">
            <a:avLst/>
          </a:prstGeom>
          <a:noFill/>
        </p:spPr>
        <p:txBody>
          <a:bodyPr wrap="square">
            <a:spAutoFit/>
          </a:bodyPr>
          <a:lstStyle/>
          <a:p>
            <a:pPr algn="ctr"/>
            <a:r>
              <a:rPr lang="en-US" altLang="ko-KR" b="1" dirty="0"/>
              <a:t>SAVE OUR RICE ANYWHERE: Synthetic Biology for Reduce Loss of Rice in Postharvest process</a:t>
            </a:r>
          </a:p>
        </p:txBody>
      </p:sp>
      <p:pic>
        <p:nvPicPr>
          <p:cNvPr id="39" name="그림 38">
            <a:extLst>
              <a:ext uri="{FF2B5EF4-FFF2-40B4-BE49-F238E27FC236}">
                <a16:creationId xmlns:a16="http://schemas.microsoft.com/office/drawing/2014/main" id="{66CDAB06-554F-0747-913C-54C566825B48}"/>
              </a:ext>
            </a:extLst>
          </p:cNvPr>
          <p:cNvPicPr>
            <a:picLocks noChangeAspect="1"/>
          </p:cNvPicPr>
          <p:nvPr/>
        </p:nvPicPr>
        <p:blipFill rotWithShape="1">
          <a:blip r:embed="rId17"/>
          <a:srcRect t="11642" r="5916" b="11345"/>
          <a:stretch/>
        </p:blipFill>
        <p:spPr>
          <a:xfrm>
            <a:off x="5694035" y="81279"/>
            <a:ext cx="1067445" cy="873761"/>
          </a:xfrm>
          <a:prstGeom prst="rect">
            <a:avLst/>
          </a:prstGeom>
          <a:noFill/>
        </p:spPr>
      </p:pic>
    </p:spTree>
    <p:extLst>
      <p:ext uri="{BB962C8B-B14F-4D97-AF65-F5344CB8AC3E}">
        <p14:creationId xmlns:p14="http://schemas.microsoft.com/office/powerpoint/2010/main" val="1001686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그래픽 36" descr="산호">
            <a:extLst>
              <a:ext uri="{FF2B5EF4-FFF2-40B4-BE49-F238E27FC236}">
                <a16:creationId xmlns:a16="http://schemas.microsoft.com/office/drawing/2014/main" id="{5286F5C5-22EF-0A4A-8667-11D018DA186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456143" y="7858604"/>
            <a:ext cx="787145" cy="787145"/>
          </a:xfrm>
          <a:prstGeom prst="rect">
            <a:avLst/>
          </a:prstGeom>
        </p:spPr>
      </p:pic>
      <p:pic>
        <p:nvPicPr>
          <p:cNvPr id="34" name="그래픽 33" descr="비커">
            <a:extLst>
              <a:ext uri="{FF2B5EF4-FFF2-40B4-BE49-F238E27FC236}">
                <a16:creationId xmlns:a16="http://schemas.microsoft.com/office/drawing/2014/main" id="{DB2D0C33-CF0E-A747-9239-8FE3CA6D5CB0}"/>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504710" y="7234155"/>
            <a:ext cx="786183" cy="786183"/>
          </a:xfrm>
          <a:prstGeom prst="rect">
            <a:avLst/>
          </a:prstGeom>
        </p:spPr>
      </p:pic>
      <p:pic>
        <p:nvPicPr>
          <p:cNvPr id="32" name="그래픽 31" descr="조리개">
            <a:extLst>
              <a:ext uri="{FF2B5EF4-FFF2-40B4-BE49-F238E27FC236}">
                <a16:creationId xmlns:a16="http://schemas.microsoft.com/office/drawing/2014/main" id="{7A3596D8-245B-E744-99A7-3E76EF950955}"/>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250816" y="6841064"/>
            <a:ext cx="786183" cy="786183"/>
          </a:xfrm>
          <a:prstGeom prst="rect">
            <a:avLst/>
          </a:prstGeom>
        </p:spPr>
      </p:pic>
      <p:pic>
        <p:nvPicPr>
          <p:cNvPr id="22" name="그림 21">
            <a:extLst>
              <a:ext uri="{FF2B5EF4-FFF2-40B4-BE49-F238E27FC236}">
                <a16:creationId xmlns:a16="http://schemas.microsoft.com/office/drawing/2014/main" id="{7F9BBB5B-F67C-7748-B117-C4E227B99436}"/>
              </a:ext>
            </a:extLst>
          </p:cNvPr>
          <p:cNvPicPr>
            <a:picLocks noChangeAspect="1"/>
          </p:cNvPicPr>
          <p:nvPr/>
        </p:nvPicPr>
        <p:blipFill>
          <a:blip r:embed="rId8"/>
          <a:stretch>
            <a:fillRect/>
          </a:stretch>
        </p:blipFill>
        <p:spPr>
          <a:xfrm>
            <a:off x="323148" y="4498726"/>
            <a:ext cx="2803219" cy="1835911"/>
          </a:xfrm>
          <a:prstGeom prst="rect">
            <a:avLst/>
          </a:prstGeom>
        </p:spPr>
      </p:pic>
      <p:sp>
        <p:nvSpPr>
          <p:cNvPr id="2" name="제목 1">
            <a:extLst>
              <a:ext uri="{FF2B5EF4-FFF2-40B4-BE49-F238E27FC236}">
                <a16:creationId xmlns:a16="http://schemas.microsoft.com/office/drawing/2014/main" id="{1297186D-1380-BC45-A31D-E1BD267B8830}"/>
              </a:ext>
            </a:extLst>
          </p:cNvPr>
          <p:cNvSpPr>
            <a:spLocks noGrp="1"/>
          </p:cNvSpPr>
          <p:nvPr>
            <p:ph type="ctrTitle"/>
          </p:nvPr>
        </p:nvSpPr>
        <p:spPr>
          <a:xfrm>
            <a:off x="0" y="0"/>
            <a:ext cx="6858000" cy="1010155"/>
          </a:xfrm>
          <a:ln>
            <a:noFill/>
          </a:ln>
        </p:spPr>
        <p:txBody>
          <a:bodyPr>
            <a:normAutofit/>
          </a:bodyPr>
          <a:lstStyle/>
          <a:p>
            <a:r>
              <a:rPr kumimoji="1" lang="en-US" altLang="ko-KR" sz="1200" dirty="0"/>
              <a:t>Poster Presented by: Team KOREA-SIS 2020</a:t>
            </a:r>
            <a:endParaRPr kumimoji="1" lang="ko-KR" altLang="en-US" sz="1200" dirty="0"/>
          </a:p>
        </p:txBody>
      </p:sp>
      <p:sp>
        <p:nvSpPr>
          <p:cNvPr id="4" name="제목 1">
            <a:extLst>
              <a:ext uri="{FF2B5EF4-FFF2-40B4-BE49-F238E27FC236}">
                <a16:creationId xmlns:a16="http://schemas.microsoft.com/office/drawing/2014/main" id="{CFE1D88F-F1BB-5146-B753-F766C08C2E65}"/>
              </a:ext>
            </a:extLst>
          </p:cNvPr>
          <p:cNvSpPr txBox="1">
            <a:spLocks/>
          </p:cNvSpPr>
          <p:nvPr/>
        </p:nvSpPr>
        <p:spPr>
          <a:xfrm>
            <a:off x="0" y="1016000"/>
            <a:ext cx="6858000" cy="999067"/>
          </a:xfrm>
          <a:prstGeom prst="rect">
            <a:avLst/>
          </a:prstGeom>
          <a:ln>
            <a:noFill/>
          </a:ln>
        </p:spPr>
        <p:txBody>
          <a:bodyPr vert="horz" lIns="91440" tIns="45720" rIns="91440" bIns="45720" rtlCol="0" anchor="b">
            <a:normAutofit/>
          </a:bodyPr>
          <a:lstStyle>
            <a:lvl1pPr algn="ctr" defTabSz="685800" rtl="0" eaLnBrk="1" latinLnBrk="1" hangingPunct="1">
              <a:lnSpc>
                <a:spcPct val="90000"/>
              </a:lnSpc>
              <a:spcBef>
                <a:spcPct val="0"/>
              </a:spcBef>
              <a:buNone/>
              <a:defRPr sz="4500" kern="1200">
                <a:solidFill>
                  <a:schemeClr val="tx1"/>
                </a:solidFill>
                <a:latin typeface="+mj-lt"/>
                <a:ea typeface="+mj-ea"/>
                <a:cs typeface="+mj-cs"/>
              </a:defRPr>
            </a:lvl1pPr>
          </a:lstStyle>
          <a:p>
            <a:endParaRPr kumimoji="1" lang="ko-KR" altLang="en-US" sz="1400" dirty="0"/>
          </a:p>
        </p:txBody>
      </p:sp>
      <p:sp>
        <p:nvSpPr>
          <p:cNvPr id="5" name="제목 1">
            <a:extLst>
              <a:ext uri="{FF2B5EF4-FFF2-40B4-BE49-F238E27FC236}">
                <a16:creationId xmlns:a16="http://schemas.microsoft.com/office/drawing/2014/main" id="{319192EA-94BA-3E44-B128-17A75FF31380}"/>
              </a:ext>
            </a:extLst>
          </p:cNvPr>
          <p:cNvSpPr txBox="1">
            <a:spLocks/>
          </p:cNvSpPr>
          <p:nvPr/>
        </p:nvSpPr>
        <p:spPr>
          <a:xfrm>
            <a:off x="0" y="3982746"/>
            <a:ext cx="3429000" cy="2418053"/>
          </a:xfrm>
          <a:prstGeom prst="rect">
            <a:avLst/>
          </a:prstGeom>
          <a:ln>
            <a:noFill/>
          </a:ln>
        </p:spPr>
        <p:txBody>
          <a:bodyPr vert="horz" lIns="91440" tIns="45720" rIns="91440" bIns="45720" rtlCol="0" anchor="t">
            <a:normAutofit/>
          </a:bodyPr>
          <a:lstStyle>
            <a:lvl1pPr algn="ctr" defTabSz="685800" rtl="0" eaLnBrk="1" latinLnBrk="1" hangingPunct="1">
              <a:lnSpc>
                <a:spcPct val="90000"/>
              </a:lnSpc>
              <a:spcBef>
                <a:spcPct val="0"/>
              </a:spcBef>
              <a:buNone/>
              <a:defRPr sz="4500" kern="1200">
                <a:solidFill>
                  <a:schemeClr val="tx1"/>
                </a:solidFill>
                <a:latin typeface="+mj-lt"/>
                <a:ea typeface="+mj-ea"/>
                <a:cs typeface="+mj-cs"/>
              </a:defRPr>
            </a:lvl1pPr>
          </a:lstStyle>
          <a:p>
            <a:r>
              <a:rPr kumimoji="1" lang="en-US" altLang="ko-KR" sz="1400" b="1" dirty="0"/>
              <a:t>ENGINEERING:</a:t>
            </a:r>
          </a:p>
          <a:p>
            <a:endParaRPr kumimoji="1" lang="en-US" altLang="ko-KR" sz="1400" dirty="0"/>
          </a:p>
          <a:p>
            <a:r>
              <a:rPr kumimoji="1" lang="en-US" altLang="ko-KR" sz="1400" dirty="0"/>
              <a:t>Modeling</a:t>
            </a:r>
            <a:endParaRPr kumimoji="1" lang="ko-KR" altLang="en-US" sz="1400" dirty="0"/>
          </a:p>
        </p:txBody>
      </p:sp>
      <p:sp>
        <p:nvSpPr>
          <p:cNvPr id="6" name="제목 1">
            <a:extLst>
              <a:ext uri="{FF2B5EF4-FFF2-40B4-BE49-F238E27FC236}">
                <a16:creationId xmlns:a16="http://schemas.microsoft.com/office/drawing/2014/main" id="{D90BB72C-E92A-4A4E-9D83-C1492D292A48}"/>
              </a:ext>
            </a:extLst>
          </p:cNvPr>
          <p:cNvSpPr txBox="1">
            <a:spLocks/>
          </p:cNvSpPr>
          <p:nvPr/>
        </p:nvSpPr>
        <p:spPr>
          <a:xfrm>
            <a:off x="3429000" y="3993835"/>
            <a:ext cx="3429000" cy="2406958"/>
          </a:xfrm>
          <a:prstGeom prst="rect">
            <a:avLst/>
          </a:prstGeom>
          <a:ln>
            <a:noFill/>
          </a:ln>
        </p:spPr>
        <p:txBody>
          <a:bodyPr vert="horz" lIns="91440" tIns="45720" rIns="91440" bIns="45720" rtlCol="0" anchor="t">
            <a:normAutofit/>
          </a:bodyPr>
          <a:lstStyle>
            <a:lvl1pPr algn="ctr" defTabSz="685800" rtl="0" eaLnBrk="1" latinLnBrk="1" hangingPunct="1">
              <a:lnSpc>
                <a:spcPct val="90000"/>
              </a:lnSpc>
              <a:spcBef>
                <a:spcPct val="0"/>
              </a:spcBef>
              <a:buNone/>
              <a:defRPr sz="4500" kern="1200">
                <a:solidFill>
                  <a:schemeClr val="tx1"/>
                </a:solidFill>
                <a:latin typeface="+mj-lt"/>
                <a:ea typeface="+mj-ea"/>
                <a:cs typeface="+mj-cs"/>
              </a:defRPr>
            </a:lvl1pPr>
          </a:lstStyle>
          <a:p>
            <a:r>
              <a:rPr kumimoji="1" lang="en-US" altLang="ko-KR" sz="1400" b="1" dirty="0"/>
              <a:t>COMMUNICATE</a:t>
            </a:r>
            <a:endParaRPr kumimoji="1" lang="ko-KR" altLang="en-US" sz="1400" b="1" dirty="0"/>
          </a:p>
        </p:txBody>
      </p:sp>
      <p:sp>
        <p:nvSpPr>
          <p:cNvPr id="10" name="제목 1">
            <a:extLst>
              <a:ext uri="{FF2B5EF4-FFF2-40B4-BE49-F238E27FC236}">
                <a16:creationId xmlns:a16="http://schemas.microsoft.com/office/drawing/2014/main" id="{034B7AA7-860D-0D43-9AA4-76AA3846B803}"/>
              </a:ext>
            </a:extLst>
          </p:cNvPr>
          <p:cNvSpPr txBox="1">
            <a:spLocks/>
          </p:cNvSpPr>
          <p:nvPr/>
        </p:nvSpPr>
        <p:spPr>
          <a:xfrm>
            <a:off x="0" y="6400800"/>
            <a:ext cx="3429000" cy="2490790"/>
          </a:xfrm>
          <a:prstGeom prst="rect">
            <a:avLst/>
          </a:prstGeom>
          <a:ln>
            <a:noFill/>
          </a:ln>
        </p:spPr>
        <p:txBody>
          <a:bodyPr vert="horz" lIns="91440" tIns="45720" rIns="91440" bIns="45720" rtlCol="0" anchor="t">
            <a:normAutofit/>
          </a:bodyPr>
          <a:lstStyle>
            <a:lvl1pPr algn="ctr" defTabSz="685800" rtl="0" eaLnBrk="1" latinLnBrk="1" hangingPunct="1">
              <a:lnSpc>
                <a:spcPct val="90000"/>
              </a:lnSpc>
              <a:spcBef>
                <a:spcPct val="0"/>
              </a:spcBef>
              <a:buNone/>
              <a:defRPr sz="4500" kern="1200">
                <a:solidFill>
                  <a:schemeClr val="tx1"/>
                </a:solidFill>
                <a:latin typeface="+mj-lt"/>
                <a:ea typeface="+mj-ea"/>
                <a:cs typeface="+mj-cs"/>
              </a:defRPr>
            </a:lvl1pPr>
          </a:lstStyle>
          <a:p>
            <a:r>
              <a:rPr kumimoji="1" lang="en-US" altLang="ko-KR" sz="1400" b="1" dirty="0"/>
              <a:t>PROPOSED IMPLEMETATION</a:t>
            </a:r>
            <a:endParaRPr kumimoji="1" lang="ko-KR" altLang="en-US" sz="1400" b="1" dirty="0"/>
          </a:p>
        </p:txBody>
      </p:sp>
      <p:sp>
        <p:nvSpPr>
          <p:cNvPr id="11" name="제목 1">
            <a:extLst>
              <a:ext uri="{FF2B5EF4-FFF2-40B4-BE49-F238E27FC236}">
                <a16:creationId xmlns:a16="http://schemas.microsoft.com/office/drawing/2014/main" id="{39815B69-A49A-D54F-A99D-28705C4BFBD3}"/>
              </a:ext>
            </a:extLst>
          </p:cNvPr>
          <p:cNvSpPr txBox="1">
            <a:spLocks/>
          </p:cNvSpPr>
          <p:nvPr/>
        </p:nvSpPr>
        <p:spPr>
          <a:xfrm>
            <a:off x="3429000" y="6400796"/>
            <a:ext cx="3429000" cy="2490791"/>
          </a:xfrm>
          <a:prstGeom prst="rect">
            <a:avLst/>
          </a:prstGeom>
          <a:ln>
            <a:noFill/>
          </a:ln>
        </p:spPr>
        <p:txBody>
          <a:bodyPr vert="horz" lIns="91440" tIns="45720" rIns="91440" bIns="45720" rtlCol="0" anchor="t">
            <a:normAutofit/>
          </a:bodyPr>
          <a:lstStyle>
            <a:lvl1pPr algn="ctr" defTabSz="685800" rtl="0" eaLnBrk="1" latinLnBrk="1" hangingPunct="1">
              <a:lnSpc>
                <a:spcPct val="90000"/>
              </a:lnSpc>
              <a:spcBef>
                <a:spcPct val="0"/>
              </a:spcBef>
              <a:buNone/>
              <a:defRPr sz="4500" kern="1200">
                <a:solidFill>
                  <a:schemeClr val="tx1"/>
                </a:solidFill>
                <a:latin typeface="+mj-lt"/>
                <a:ea typeface="+mj-ea"/>
                <a:cs typeface="+mj-cs"/>
              </a:defRPr>
            </a:lvl1pPr>
          </a:lstStyle>
          <a:p>
            <a:r>
              <a:rPr kumimoji="1" lang="en-US" altLang="ko-KR" sz="1400" b="1" dirty="0"/>
              <a:t>CURRENT AND FUTURE WORK</a:t>
            </a:r>
            <a:endParaRPr kumimoji="1" lang="ko-KR" altLang="en-US" sz="1400" b="1" dirty="0"/>
          </a:p>
          <a:p>
            <a:endParaRPr kumimoji="1" lang="ko-KR" altLang="en-US" sz="1400" dirty="0"/>
          </a:p>
        </p:txBody>
      </p:sp>
      <p:sp>
        <p:nvSpPr>
          <p:cNvPr id="12" name="제목 1">
            <a:extLst>
              <a:ext uri="{FF2B5EF4-FFF2-40B4-BE49-F238E27FC236}">
                <a16:creationId xmlns:a16="http://schemas.microsoft.com/office/drawing/2014/main" id="{109F22A8-1B80-C24A-A38F-9E6010CA5568}"/>
              </a:ext>
            </a:extLst>
          </p:cNvPr>
          <p:cNvSpPr txBox="1">
            <a:spLocks/>
          </p:cNvSpPr>
          <p:nvPr/>
        </p:nvSpPr>
        <p:spPr>
          <a:xfrm>
            <a:off x="0" y="8908521"/>
            <a:ext cx="6858000" cy="999067"/>
          </a:xfrm>
          <a:prstGeom prst="rect">
            <a:avLst/>
          </a:prstGeom>
          <a:ln>
            <a:noFill/>
          </a:ln>
        </p:spPr>
        <p:txBody>
          <a:bodyPr vert="horz" lIns="91440" tIns="45720" rIns="91440" bIns="45720" rtlCol="0" anchor="ctr">
            <a:normAutofit/>
          </a:bodyPr>
          <a:lstStyle>
            <a:lvl1pPr algn="ctr" defTabSz="685800" rtl="0" eaLnBrk="1" latinLnBrk="1" hangingPunct="1">
              <a:lnSpc>
                <a:spcPct val="90000"/>
              </a:lnSpc>
              <a:spcBef>
                <a:spcPct val="0"/>
              </a:spcBef>
              <a:buNone/>
              <a:defRPr sz="4500" kern="1200">
                <a:solidFill>
                  <a:schemeClr val="tx1"/>
                </a:solidFill>
                <a:latin typeface="+mj-lt"/>
                <a:ea typeface="+mj-ea"/>
                <a:cs typeface="+mj-cs"/>
              </a:defRPr>
            </a:lvl1pPr>
          </a:lstStyle>
          <a:p>
            <a:r>
              <a:rPr kumimoji="1" lang="en-US" altLang="ko-KR" sz="1600" b="1" dirty="0"/>
              <a:t>COLLABORATIONS AND ATTRIBUTIONS</a:t>
            </a:r>
            <a:endParaRPr kumimoji="1" lang="ko-KR" altLang="en-US" sz="1600" b="1" dirty="0"/>
          </a:p>
        </p:txBody>
      </p:sp>
      <p:sp>
        <p:nvSpPr>
          <p:cNvPr id="14" name="TextBox 13">
            <a:extLst>
              <a:ext uri="{FF2B5EF4-FFF2-40B4-BE49-F238E27FC236}">
                <a16:creationId xmlns:a16="http://schemas.microsoft.com/office/drawing/2014/main" id="{C9DD5A2A-47A2-334B-817D-06E4A687E62C}"/>
              </a:ext>
            </a:extLst>
          </p:cNvPr>
          <p:cNvSpPr txBox="1"/>
          <p:nvPr/>
        </p:nvSpPr>
        <p:spPr>
          <a:xfrm>
            <a:off x="109606" y="1331195"/>
            <a:ext cx="1710468" cy="369332"/>
          </a:xfrm>
          <a:prstGeom prst="rect">
            <a:avLst/>
          </a:prstGeom>
          <a:noFill/>
        </p:spPr>
        <p:txBody>
          <a:bodyPr wrap="none" rtlCol="0">
            <a:spAutoFit/>
          </a:bodyPr>
          <a:lstStyle/>
          <a:p>
            <a:r>
              <a:rPr kumimoji="1" lang="en-US" altLang="ko-KR" b="1" dirty="0"/>
              <a:t>PROJECT GOALS</a:t>
            </a:r>
          </a:p>
        </p:txBody>
      </p:sp>
      <p:pic>
        <p:nvPicPr>
          <p:cNvPr id="1028" name="Picture 4">
            <a:extLst>
              <a:ext uri="{FF2B5EF4-FFF2-40B4-BE49-F238E27FC236}">
                <a16:creationId xmlns:a16="http://schemas.microsoft.com/office/drawing/2014/main" id="{913695E5-1389-3749-8DF8-2AE464BF841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1746" r="75495" b="6782"/>
          <a:stretch/>
        </p:blipFill>
        <p:spPr bwMode="auto">
          <a:xfrm>
            <a:off x="849716" y="9030276"/>
            <a:ext cx="875042" cy="76358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1C3BA4B0-ABDE-B647-85A4-8175326DA8F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167" r="37391" b="6782"/>
          <a:stretch/>
        </p:blipFill>
        <p:spPr bwMode="auto">
          <a:xfrm>
            <a:off x="5113201" y="9022568"/>
            <a:ext cx="1744799" cy="76358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C2B545CE-A52C-CA4D-B76D-5EB5ABF7EF5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5956" r="63850" b="31627"/>
          <a:stretch/>
        </p:blipFill>
        <p:spPr bwMode="auto">
          <a:xfrm>
            <a:off x="250816" y="9030276"/>
            <a:ext cx="699052" cy="56007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p:cNvGrpSpPr/>
          <p:nvPr/>
        </p:nvGrpSpPr>
        <p:grpSpPr>
          <a:xfrm>
            <a:off x="4555067" y="2006602"/>
            <a:ext cx="2302933" cy="1970300"/>
            <a:chOff x="4605866" y="2006602"/>
            <a:chExt cx="2302933" cy="1970300"/>
          </a:xfrm>
        </p:grpSpPr>
        <p:sp>
          <p:nvSpPr>
            <p:cNvPr id="9" name="제목 1">
              <a:extLst>
                <a:ext uri="{FF2B5EF4-FFF2-40B4-BE49-F238E27FC236}">
                  <a16:creationId xmlns:a16="http://schemas.microsoft.com/office/drawing/2014/main" id="{8827A0EB-7F24-554C-BC23-591D90F65776}"/>
                </a:ext>
              </a:extLst>
            </p:cNvPr>
            <p:cNvSpPr txBox="1">
              <a:spLocks/>
            </p:cNvSpPr>
            <p:nvPr/>
          </p:nvSpPr>
          <p:spPr>
            <a:xfrm>
              <a:off x="4605866" y="2006602"/>
              <a:ext cx="2302933" cy="1970300"/>
            </a:xfrm>
            <a:prstGeom prst="rect">
              <a:avLst/>
            </a:prstGeom>
            <a:ln>
              <a:noFill/>
            </a:ln>
          </p:spPr>
          <p:txBody>
            <a:bodyPr vert="horz" lIns="91440" tIns="45720" rIns="91440" bIns="45720" rtlCol="0" anchor="t">
              <a:normAutofit/>
            </a:bodyPr>
            <a:lstStyle>
              <a:lvl1pPr algn="ctr" defTabSz="685800" rtl="0" eaLnBrk="1" latinLnBrk="1" hangingPunct="1">
                <a:lnSpc>
                  <a:spcPct val="90000"/>
                </a:lnSpc>
                <a:spcBef>
                  <a:spcPct val="0"/>
                </a:spcBef>
                <a:buNone/>
                <a:defRPr sz="4500" kern="1200">
                  <a:solidFill>
                    <a:schemeClr val="tx1"/>
                  </a:solidFill>
                  <a:latin typeface="+mj-lt"/>
                  <a:ea typeface="+mj-ea"/>
                  <a:cs typeface="+mj-cs"/>
                </a:defRPr>
              </a:lvl1pPr>
            </a:lstStyle>
            <a:p>
              <a:r>
                <a:rPr kumimoji="1" lang="en-US" altLang="ko-KR" sz="1400" b="1" dirty="0"/>
                <a:t>ENGINEERING:</a:t>
              </a:r>
            </a:p>
            <a:p>
              <a:endParaRPr kumimoji="1" lang="en-US" altLang="ko-KR" sz="1400" dirty="0"/>
            </a:p>
            <a:p>
              <a:r>
                <a:rPr kumimoji="1" lang="en-US" altLang="ko-KR" sz="1400" dirty="0"/>
                <a:t>Workflow</a:t>
              </a:r>
              <a:endParaRPr kumimoji="1" lang="ko-KR" altLang="en-US" sz="1400" dirty="0"/>
            </a:p>
          </p:txBody>
        </p:sp>
        <p:pic>
          <p:nvPicPr>
            <p:cNvPr id="1030" name="Picture 6">
              <a:extLst>
                <a:ext uri="{FF2B5EF4-FFF2-40B4-BE49-F238E27FC236}">
                  <a16:creationId xmlns:a16="http://schemas.microsoft.com/office/drawing/2014/main" id="{B4C96A83-B094-4242-AC55-10A4E533015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54053" y="2203773"/>
              <a:ext cx="2155759" cy="142170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91DFB5F-8836-4C44-A370-843D120BA7E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64921" y="3278370"/>
              <a:ext cx="1734023" cy="230400"/>
            </a:xfrm>
            <a:prstGeom prst="rect">
              <a:avLst/>
            </a:prstGeom>
            <a:noFill/>
            <a:extLst>
              <a:ext uri="{909E8E84-426E-40DD-AFC4-6F175D3DCCD1}">
                <a14:hiddenFill xmlns:a14="http://schemas.microsoft.com/office/drawing/2010/main">
                  <a:solidFill>
                    <a:srgbClr val="FFFFFF"/>
                  </a:solidFill>
                </a14:hiddenFill>
              </a:ext>
            </a:extLst>
          </p:spPr>
        </p:pic>
      </p:grpSp>
      <p:pic>
        <p:nvPicPr>
          <p:cNvPr id="1034" name="Picture 10">
            <a:extLst>
              <a:ext uri="{FF2B5EF4-FFF2-40B4-BE49-F238E27FC236}">
                <a16:creationId xmlns:a16="http://schemas.microsoft.com/office/drawing/2014/main" id="{59355BAC-9A81-3140-B2E5-CF769FE913F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47553" y="5385010"/>
            <a:ext cx="1343096" cy="100732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0A3FBBED-A4BB-3245-AEB0-1AEE92613F4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82367" y="4374056"/>
            <a:ext cx="954153" cy="133987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149D22E2-2D85-1848-8BDC-FAC433C8C65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28214" y="4374056"/>
            <a:ext cx="954153" cy="133987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58F50DE8-A106-AE4F-B769-9A71CF81AA29}"/>
              </a:ext>
            </a:extLst>
          </p:cNvPr>
          <p:cNvSpPr txBox="1"/>
          <p:nvPr/>
        </p:nvSpPr>
        <p:spPr>
          <a:xfrm>
            <a:off x="3480978" y="4629414"/>
            <a:ext cx="1407308" cy="738664"/>
          </a:xfrm>
          <a:prstGeom prst="rect">
            <a:avLst/>
          </a:prstGeom>
          <a:noFill/>
        </p:spPr>
        <p:txBody>
          <a:bodyPr wrap="none" rtlCol="0">
            <a:spAutoFit/>
          </a:bodyPr>
          <a:lstStyle/>
          <a:p>
            <a:r>
              <a:rPr kumimoji="1" lang="en-US" altLang="ko-KR" sz="1400" dirty="0"/>
              <a:t>Human Practices</a:t>
            </a:r>
          </a:p>
          <a:p>
            <a:r>
              <a:rPr kumimoji="1" lang="en-US" altLang="ko-KR" sz="1400" dirty="0"/>
              <a:t>Education </a:t>
            </a:r>
          </a:p>
          <a:p>
            <a:r>
              <a:rPr kumimoji="1" lang="en-US" altLang="ko-KR" sz="1400" dirty="0"/>
              <a:t>Interviews</a:t>
            </a:r>
            <a:endParaRPr kumimoji="1" lang="ko-KR" altLang="en-US" sz="1400" dirty="0"/>
          </a:p>
        </p:txBody>
      </p:sp>
      <p:sp>
        <p:nvSpPr>
          <p:cNvPr id="21" name="TextBox 20">
            <a:extLst>
              <a:ext uri="{FF2B5EF4-FFF2-40B4-BE49-F238E27FC236}">
                <a16:creationId xmlns:a16="http://schemas.microsoft.com/office/drawing/2014/main" id="{72BD3F20-C5DA-0D45-AFF0-993064F28770}"/>
              </a:ext>
            </a:extLst>
          </p:cNvPr>
          <p:cNvSpPr txBox="1"/>
          <p:nvPr/>
        </p:nvSpPr>
        <p:spPr>
          <a:xfrm>
            <a:off x="4934437" y="5789387"/>
            <a:ext cx="982961" cy="523220"/>
          </a:xfrm>
          <a:prstGeom prst="rect">
            <a:avLst/>
          </a:prstGeom>
          <a:noFill/>
        </p:spPr>
        <p:txBody>
          <a:bodyPr wrap="none" rtlCol="0">
            <a:spAutoFit/>
          </a:bodyPr>
          <a:lstStyle/>
          <a:p>
            <a:r>
              <a:rPr kumimoji="1" lang="en-US" altLang="ko-KR" sz="1400" dirty="0"/>
              <a:t>Campaigns</a:t>
            </a:r>
          </a:p>
          <a:p>
            <a:r>
              <a:rPr kumimoji="1" lang="en-US" altLang="ko-KR" sz="1400" dirty="0"/>
              <a:t>Surveys</a:t>
            </a:r>
          </a:p>
        </p:txBody>
      </p:sp>
      <p:sp>
        <p:nvSpPr>
          <p:cNvPr id="23" name="직사각형 22">
            <a:extLst>
              <a:ext uri="{FF2B5EF4-FFF2-40B4-BE49-F238E27FC236}">
                <a16:creationId xmlns:a16="http://schemas.microsoft.com/office/drawing/2014/main" id="{A6DCC552-F27F-9F4F-8375-8D8185CE66B1}"/>
              </a:ext>
            </a:extLst>
          </p:cNvPr>
          <p:cNvSpPr/>
          <p:nvPr/>
        </p:nvSpPr>
        <p:spPr>
          <a:xfrm>
            <a:off x="1820074" y="997099"/>
            <a:ext cx="4928320" cy="1421928"/>
          </a:xfrm>
          <a:prstGeom prst="rect">
            <a:avLst/>
          </a:prstGeom>
        </p:spPr>
        <p:txBody>
          <a:bodyPr wrap="square">
            <a:spAutoFit/>
          </a:bodyPr>
          <a:lstStyle/>
          <a:p>
            <a:pPr>
              <a:lnSpc>
                <a:spcPct val="130000"/>
              </a:lnSpc>
            </a:pPr>
            <a:r>
              <a:rPr lang="en-US" altLang="ko-KR" sz="1200" dirty="0"/>
              <a:t>- To engineer a system that will detect the levels of toxins in the rice storage.</a:t>
            </a:r>
          </a:p>
          <a:p>
            <a:pPr>
              <a:lnSpc>
                <a:spcPct val="130000"/>
              </a:lnSpc>
            </a:pPr>
            <a:r>
              <a:rPr lang="en-US" altLang="ko-KR" sz="1200" dirty="0"/>
              <a:t>- To create this system, we will mass produce </a:t>
            </a:r>
            <a:r>
              <a:rPr lang="en-US" altLang="ko-KR" sz="1200" i="1" dirty="0"/>
              <a:t>Escherichia coli </a:t>
            </a:r>
            <a:r>
              <a:rPr lang="en-US" altLang="ko-KR" sz="1200" dirty="0"/>
              <a:t>to produce the CYP1A2 enzyme.</a:t>
            </a:r>
          </a:p>
          <a:p>
            <a:pPr>
              <a:lnSpc>
                <a:spcPct val="130000"/>
              </a:lnSpc>
            </a:pPr>
            <a:r>
              <a:rPr kumimoji="1" lang="en-US" altLang="ko-KR" sz="1200" dirty="0"/>
              <a:t>- To </a:t>
            </a:r>
            <a:r>
              <a:rPr lang="en-US" altLang="ko-KR" sz="1200" dirty="0"/>
              <a:t>mainly combat the issue of post harvest losses.</a:t>
            </a:r>
          </a:p>
          <a:p>
            <a:endParaRPr kumimoji="1" lang="ko-KR" altLang="en-US" sz="1200" dirty="0"/>
          </a:p>
          <a:p>
            <a:endParaRPr lang="en-US" altLang="ko-KR" sz="1200" dirty="0"/>
          </a:p>
        </p:txBody>
      </p:sp>
      <p:sp>
        <p:nvSpPr>
          <p:cNvPr id="24" name="직사각형 23">
            <a:extLst>
              <a:ext uri="{FF2B5EF4-FFF2-40B4-BE49-F238E27FC236}">
                <a16:creationId xmlns:a16="http://schemas.microsoft.com/office/drawing/2014/main" id="{510E79BC-94FF-6042-9C3F-B35149399DC5}"/>
              </a:ext>
            </a:extLst>
          </p:cNvPr>
          <p:cNvSpPr/>
          <p:nvPr/>
        </p:nvSpPr>
        <p:spPr>
          <a:xfrm>
            <a:off x="3540042" y="6805544"/>
            <a:ext cx="3210562" cy="1938992"/>
          </a:xfrm>
          <a:prstGeom prst="rect">
            <a:avLst/>
          </a:prstGeom>
        </p:spPr>
        <p:txBody>
          <a:bodyPr wrap="square">
            <a:spAutoFit/>
          </a:bodyPr>
          <a:lstStyle/>
          <a:p>
            <a:pPr algn="just"/>
            <a:r>
              <a:rPr lang="en-US" altLang="ko-KR" sz="1000" dirty="0"/>
              <a:t>- We designed recombinant E.coli which express CYP1A2 human enzyme that is required for toxin detection.</a:t>
            </a:r>
          </a:p>
          <a:p>
            <a:pPr algn="just"/>
            <a:endParaRPr lang="en-US" altLang="ko-KR" sz="1000" dirty="0"/>
          </a:p>
          <a:p>
            <a:pPr algn="just"/>
            <a:r>
              <a:rPr lang="en-US" altLang="ko-KR" sz="1000" dirty="0"/>
              <a:t>- We proposed a nonparametric MARS model designed to capture possible inter-dependent effects of environmental factors on fungal infection of stored rice.</a:t>
            </a:r>
          </a:p>
          <a:p>
            <a:pPr algn="just"/>
            <a:endParaRPr lang="en-US" altLang="ko-KR" sz="1000" dirty="0"/>
          </a:p>
          <a:p>
            <a:pPr algn="just"/>
            <a:r>
              <a:rPr lang="en-US" altLang="ko-KR" sz="1000" dirty="0"/>
              <a:t>- We will make this system to have more efficiency and widely-used.</a:t>
            </a:r>
          </a:p>
          <a:p>
            <a:pPr algn="just"/>
            <a:endParaRPr lang="en-US" altLang="ko-KR" sz="1000" dirty="0"/>
          </a:p>
          <a:p>
            <a:pPr algn="just"/>
            <a:r>
              <a:rPr lang="en-US" altLang="ko-KR" sz="1000" dirty="0"/>
              <a:t>- Not only commercialization but also spreading widely with NGOs is what we want to do with this idea.</a:t>
            </a:r>
            <a:endParaRPr kumimoji="1" lang="ko-KR" altLang="en-US" sz="1000" dirty="0"/>
          </a:p>
        </p:txBody>
      </p:sp>
      <p:grpSp>
        <p:nvGrpSpPr>
          <p:cNvPr id="29" name="그룹 28"/>
          <p:cNvGrpSpPr/>
          <p:nvPr/>
        </p:nvGrpSpPr>
        <p:grpSpPr>
          <a:xfrm>
            <a:off x="0" y="2015066"/>
            <a:ext cx="2302933" cy="1975104"/>
            <a:chOff x="0" y="2015067"/>
            <a:chExt cx="2302933" cy="1961835"/>
          </a:xfrm>
        </p:grpSpPr>
        <p:sp>
          <p:nvSpPr>
            <p:cNvPr id="7" name="제목 1">
              <a:extLst>
                <a:ext uri="{FF2B5EF4-FFF2-40B4-BE49-F238E27FC236}">
                  <a16:creationId xmlns:a16="http://schemas.microsoft.com/office/drawing/2014/main" id="{9E57B22E-2C5E-1544-AEAF-323F713A1292}"/>
                </a:ext>
              </a:extLst>
            </p:cNvPr>
            <p:cNvSpPr txBox="1">
              <a:spLocks/>
            </p:cNvSpPr>
            <p:nvPr/>
          </p:nvSpPr>
          <p:spPr>
            <a:xfrm>
              <a:off x="0" y="2015067"/>
              <a:ext cx="2302933" cy="1961835"/>
            </a:xfrm>
            <a:prstGeom prst="rect">
              <a:avLst/>
            </a:prstGeom>
            <a:ln>
              <a:noFill/>
            </a:ln>
          </p:spPr>
          <p:txBody>
            <a:bodyPr vert="horz" lIns="91440" tIns="45720" rIns="91440" bIns="45720" rtlCol="0" anchor="t">
              <a:normAutofit/>
            </a:bodyPr>
            <a:lstStyle>
              <a:lvl1pPr algn="ctr" defTabSz="685800" rtl="0" eaLnBrk="1" latinLnBrk="1" hangingPunct="1">
                <a:lnSpc>
                  <a:spcPct val="90000"/>
                </a:lnSpc>
                <a:spcBef>
                  <a:spcPct val="0"/>
                </a:spcBef>
                <a:buNone/>
                <a:defRPr sz="4500" kern="1200">
                  <a:solidFill>
                    <a:schemeClr val="tx1"/>
                  </a:solidFill>
                  <a:latin typeface="+mj-lt"/>
                  <a:ea typeface="+mj-ea"/>
                  <a:cs typeface="+mj-cs"/>
                </a:defRPr>
              </a:lvl1pPr>
            </a:lstStyle>
            <a:p>
              <a:r>
                <a:rPr kumimoji="1" lang="en-US" altLang="ko-KR" sz="1400" b="1" dirty="0"/>
                <a:t>MOTIVATION</a:t>
              </a:r>
              <a:endParaRPr kumimoji="1" lang="ko-KR" altLang="en-US" sz="1400" b="1" dirty="0"/>
            </a:p>
          </p:txBody>
        </p:sp>
        <p:sp>
          <p:nvSpPr>
            <p:cNvPr id="25" name="직사각형 24">
              <a:extLst>
                <a:ext uri="{FF2B5EF4-FFF2-40B4-BE49-F238E27FC236}">
                  <a16:creationId xmlns:a16="http://schemas.microsoft.com/office/drawing/2014/main" id="{1837E395-84BB-3F42-8A34-28B29984FF6F}"/>
                </a:ext>
              </a:extLst>
            </p:cNvPr>
            <p:cNvSpPr/>
            <p:nvPr/>
          </p:nvSpPr>
          <p:spPr>
            <a:xfrm>
              <a:off x="38330" y="2329607"/>
              <a:ext cx="2215319" cy="1477328"/>
            </a:xfrm>
            <a:prstGeom prst="rect">
              <a:avLst/>
            </a:prstGeom>
          </p:spPr>
          <p:txBody>
            <a:bodyPr wrap="square">
              <a:spAutoFit/>
            </a:bodyPr>
            <a:lstStyle/>
            <a:p>
              <a:pPr algn="just"/>
              <a:r>
                <a:rPr kumimoji="1" lang="en-US" altLang="ko-KR" sz="900" dirty="0"/>
                <a:t> </a:t>
              </a:r>
              <a:r>
                <a:rPr lang="en-US" altLang="ko-KR" sz="900" dirty="0"/>
                <a:t>The absence of a systemic storage system of rice was the most critical complication, which is why we </a:t>
              </a:r>
              <a:r>
                <a:rPr lang="en-US" altLang="ko-KR" sz="900" dirty="0" err="1"/>
                <a:t>seeked</a:t>
              </a:r>
              <a:r>
                <a:rPr lang="en-US" altLang="ko-KR" sz="900" dirty="0"/>
                <a:t> a potential solution through the </a:t>
              </a:r>
              <a:r>
                <a:rPr lang="en-US" altLang="ko-KR" sz="900" dirty="0" err="1"/>
                <a:t>iGEM</a:t>
              </a:r>
              <a:r>
                <a:rPr lang="en-US" altLang="ko-KR" sz="900" dirty="0"/>
                <a:t> project.</a:t>
              </a:r>
            </a:p>
            <a:p>
              <a:pPr algn="just"/>
              <a:endParaRPr kumimoji="1" lang="en-US" altLang="ko-KR" sz="900" dirty="0"/>
            </a:p>
            <a:p>
              <a:pPr algn="just"/>
              <a:r>
                <a:rPr lang="en-US" altLang="ko-KR" sz="900" dirty="0"/>
                <a:t> This is not only relevant in Sri Lanka, but also in other developing countries, as rice is a major staple food, which exemplifies the urgent need to implement an effective post harvest system.</a:t>
              </a:r>
              <a:endParaRPr kumimoji="1" lang="ko-KR" altLang="en-US" sz="900" dirty="0"/>
            </a:p>
          </p:txBody>
        </p:sp>
      </p:grpSp>
      <p:grpSp>
        <p:nvGrpSpPr>
          <p:cNvPr id="15" name="그룹 14"/>
          <p:cNvGrpSpPr/>
          <p:nvPr/>
        </p:nvGrpSpPr>
        <p:grpSpPr>
          <a:xfrm>
            <a:off x="2277533" y="2023536"/>
            <a:ext cx="2302933" cy="1970300"/>
            <a:chOff x="2302933" y="2023536"/>
            <a:chExt cx="2302933" cy="1970300"/>
          </a:xfrm>
        </p:grpSpPr>
        <p:sp>
          <p:nvSpPr>
            <p:cNvPr id="8" name="제목 1">
              <a:extLst>
                <a:ext uri="{FF2B5EF4-FFF2-40B4-BE49-F238E27FC236}">
                  <a16:creationId xmlns:a16="http://schemas.microsoft.com/office/drawing/2014/main" id="{BD499538-5647-C242-84E3-586DCA9FF94B}"/>
                </a:ext>
              </a:extLst>
            </p:cNvPr>
            <p:cNvSpPr txBox="1">
              <a:spLocks/>
            </p:cNvSpPr>
            <p:nvPr/>
          </p:nvSpPr>
          <p:spPr>
            <a:xfrm>
              <a:off x="2302933" y="2023536"/>
              <a:ext cx="2302933" cy="1970300"/>
            </a:xfrm>
            <a:prstGeom prst="rect">
              <a:avLst/>
            </a:prstGeom>
            <a:ln>
              <a:noFill/>
            </a:ln>
          </p:spPr>
          <p:txBody>
            <a:bodyPr vert="horz" lIns="91440" tIns="45720" rIns="91440" bIns="45720" rtlCol="0" anchor="t">
              <a:normAutofit/>
            </a:bodyPr>
            <a:lstStyle>
              <a:lvl1pPr algn="ctr" defTabSz="685800" rtl="0" eaLnBrk="1" latinLnBrk="1" hangingPunct="1">
                <a:lnSpc>
                  <a:spcPct val="90000"/>
                </a:lnSpc>
                <a:spcBef>
                  <a:spcPct val="0"/>
                </a:spcBef>
                <a:buNone/>
                <a:defRPr sz="4500" kern="1200">
                  <a:solidFill>
                    <a:schemeClr val="tx1"/>
                  </a:solidFill>
                  <a:latin typeface="+mj-lt"/>
                  <a:ea typeface="+mj-ea"/>
                  <a:cs typeface="+mj-cs"/>
                </a:defRPr>
              </a:lvl1pPr>
            </a:lstStyle>
            <a:p>
              <a:r>
                <a:rPr kumimoji="1" lang="en-US" altLang="ko-KR" sz="1400" b="1" dirty="0"/>
                <a:t>ENGINEERING:</a:t>
              </a:r>
            </a:p>
            <a:p>
              <a:endParaRPr kumimoji="1" lang="en-US" altLang="ko-KR" sz="1400" dirty="0"/>
            </a:p>
            <a:p>
              <a:r>
                <a:rPr kumimoji="1" lang="en-US" altLang="ko-KR" sz="1400" dirty="0"/>
                <a:t>Method of Promotion </a:t>
              </a:r>
              <a:endParaRPr kumimoji="1" lang="ko-KR" altLang="en-US" sz="1400" dirty="0"/>
            </a:p>
          </p:txBody>
        </p:sp>
        <p:pic>
          <p:nvPicPr>
            <p:cNvPr id="35" name="Picture 18">
              <a:extLst>
                <a:ext uri="{FF2B5EF4-FFF2-40B4-BE49-F238E27FC236}">
                  <a16:creationId xmlns:a16="http://schemas.microsoft.com/office/drawing/2014/main" id="{795C5650-13AC-A944-9C40-10B5D4FC760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16849" y="2649014"/>
              <a:ext cx="1461407" cy="1238250"/>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직사각형 25">
            <a:extLst>
              <a:ext uri="{FF2B5EF4-FFF2-40B4-BE49-F238E27FC236}">
                <a16:creationId xmlns:a16="http://schemas.microsoft.com/office/drawing/2014/main" id="{2FDBDF4A-F8FE-7A44-A5A1-E92C27AEE004}"/>
              </a:ext>
            </a:extLst>
          </p:cNvPr>
          <p:cNvSpPr/>
          <p:nvPr/>
        </p:nvSpPr>
        <p:spPr>
          <a:xfrm>
            <a:off x="448285" y="7086769"/>
            <a:ext cx="1367554" cy="369332"/>
          </a:xfrm>
          <a:prstGeom prst="rect">
            <a:avLst/>
          </a:prstGeom>
        </p:spPr>
        <p:txBody>
          <a:bodyPr wrap="none">
            <a:spAutoFit/>
          </a:bodyPr>
          <a:lstStyle/>
          <a:p>
            <a:r>
              <a:rPr lang="en-US" altLang="ko-KR" b="1" dirty="0"/>
              <a:t>ACCESIBLITY</a:t>
            </a:r>
            <a:endParaRPr lang="ko-KR" altLang="en-US" dirty="0"/>
          </a:p>
        </p:txBody>
      </p:sp>
      <p:sp>
        <p:nvSpPr>
          <p:cNvPr id="27" name="직사각형 26">
            <a:extLst>
              <a:ext uri="{FF2B5EF4-FFF2-40B4-BE49-F238E27FC236}">
                <a16:creationId xmlns:a16="http://schemas.microsoft.com/office/drawing/2014/main" id="{6DD54ADE-4138-3747-9363-F8553D149632}"/>
              </a:ext>
            </a:extLst>
          </p:cNvPr>
          <p:cNvSpPr/>
          <p:nvPr/>
        </p:nvSpPr>
        <p:spPr>
          <a:xfrm>
            <a:off x="1062397" y="7550175"/>
            <a:ext cx="2392001" cy="369332"/>
          </a:xfrm>
          <a:prstGeom prst="rect">
            <a:avLst/>
          </a:prstGeom>
        </p:spPr>
        <p:txBody>
          <a:bodyPr wrap="none">
            <a:spAutoFit/>
          </a:bodyPr>
          <a:lstStyle/>
          <a:p>
            <a:r>
              <a:rPr lang="en-US" altLang="ko-KR" b="1" dirty="0"/>
              <a:t>WET LAB EXPERIMENT </a:t>
            </a:r>
            <a:endParaRPr lang="ko-KR" altLang="en-US" dirty="0"/>
          </a:p>
        </p:txBody>
      </p:sp>
      <p:sp>
        <p:nvSpPr>
          <p:cNvPr id="28" name="직사각형 27">
            <a:extLst>
              <a:ext uri="{FF2B5EF4-FFF2-40B4-BE49-F238E27FC236}">
                <a16:creationId xmlns:a16="http://schemas.microsoft.com/office/drawing/2014/main" id="{79CA2245-627B-1140-83D1-D787AF167F01}"/>
              </a:ext>
            </a:extLst>
          </p:cNvPr>
          <p:cNvSpPr/>
          <p:nvPr/>
        </p:nvSpPr>
        <p:spPr>
          <a:xfrm>
            <a:off x="329573" y="8067511"/>
            <a:ext cx="2037737" cy="369332"/>
          </a:xfrm>
          <a:prstGeom prst="rect">
            <a:avLst/>
          </a:prstGeom>
        </p:spPr>
        <p:txBody>
          <a:bodyPr wrap="none">
            <a:spAutoFit/>
          </a:bodyPr>
          <a:lstStyle/>
          <a:p>
            <a:r>
              <a:rPr lang="en-US" altLang="ko-KR" b="1" dirty="0"/>
              <a:t>REAL APPLICATION </a:t>
            </a:r>
            <a:endParaRPr lang="ko-KR" altLang="en-US" dirty="0"/>
          </a:p>
        </p:txBody>
      </p:sp>
      <p:pic>
        <p:nvPicPr>
          <p:cNvPr id="1026" name="Picture 2">
            <a:extLst>
              <a:ext uri="{FF2B5EF4-FFF2-40B4-BE49-F238E27FC236}">
                <a16:creationId xmlns:a16="http://schemas.microsoft.com/office/drawing/2014/main" id="{E886D124-E456-AF46-9974-ED168A88E61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9606" y="113725"/>
            <a:ext cx="805483" cy="805483"/>
          </a:xfrm>
          <a:prstGeom prst="rect">
            <a:avLst/>
          </a:prstGeom>
          <a:noFill/>
          <a:extLst>
            <a:ext uri="{909E8E84-426E-40DD-AFC4-6F175D3DCCD1}">
              <a14:hiddenFill xmlns:a14="http://schemas.microsoft.com/office/drawing/2010/main">
                <a:solidFill>
                  <a:srgbClr val="FFFFFF"/>
                </a:solidFill>
              </a14:hiddenFill>
            </a:ext>
          </a:extLst>
        </p:spPr>
      </p:pic>
      <p:sp>
        <p:nvSpPr>
          <p:cNvPr id="13" name="직사각형 12">
            <a:extLst>
              <a:ext uri="{FF2B5EF4-FFF2-40B4-BE49-F238E27FC236}">
                <a16:creationId xmlns:a16="http://schemas.microsoft.com/office/drawing/2014/main" id="{C0DB705B-01A6-FE47-AED6-C8B4C9962CD8}"/>
              </a:ext>
            </a:extLst>
          </p:cNvPr>
          <p:cNvSpPr/>
          <p:nvPr/>
        </p:nvSpPr>
        <p:spPr>
          <a:xfrm>
            <a:off x="1180914" y="121433"/>
            <a:ext cx="4546969" cy="646331"/>
          </a:xfrm>
          <a:prstGeom prst="rect">
            <a:avLst/>
          </a:prstGeom>
        </p:spPr>
        <p:txBody>
          <a:bodyPr wrap="square">
            <a:spAutoFit/>
          </a:bodyPr>
          <a:lstStyle/>
          <a:p>
            <a:pPr algn="ctr"/>
            <a:r>
              <a:rPr lang="en-US" altLang="ko-KR" b="1" dirty="0"/>
              <a:t>SAVE OUR RICE ANYWHERE: Synthetic Biology for Reduce Loss of Rice in Postharvest process</a:t>
            </a:r>
          </a:p>
        </p:txBody>
      </p:sp>
      <p:pic>
        <p:nvPicPr>
          <p:cNvPr id="39" name="그림 38">
            <a:extLst>
              <a:ext uri="{FF2B5EF4-FFF2-40B4-BE49-F238E27FC236}">
                <a16:creationId xmlns:a16="http://schemas.microsoft.com/office/drawing/2014/main" id="{66CDAB06-554F-0747-913C-54C566825B48}"/>
              </a:ext>
            </a:extLst>
          </p:cNvPr>
          <p:cNvPicPr>
            <a:picLocks noChangeAspect="1"/>
          </p:cNvPicPr>
          <p:nvPr/>
        </p:nvPicPr>
        <p:blipFill>
          <a:blip r:embed="rId17"/>
          <a:stretch>
            <a:fillRect/>
          </a:stretch>
        </p:blipFill>
        <p:spPr>
          <a:xfrm>
            <a:off x="5694035" y="-50815"/>
            <a:ext cx="1134562" cy="1134562"/>
          </a:xfrm>
          <a:prstGeom prst="rect">
            <a:avLst/>
          </a:prstGeom>
        </p:spPr>
      </p:pic>
    </p:spTree>
    <p:extLst>
      <p:ext uri="{BB962C8B-B14F-4D97-AF65-F5344CB8AC3E}">
        <p14:creationId xmlns:p14="http://schemas.microsoft.com/office/powerpoint/2010/main" val="2086452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그래픽 36" descr="산호">
            <a:extLst>
              <a:ext uri="{FF2B5EF4-FFF2-40B4-BE49-F238E27FC236}">
                <a16:creationId xmlns:a16="http://schemas.microsoft.com/office/drawing/2014/main" id="{5286F5C5-22EF-0A4A-8667-11D018DA186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456143" y="7858604"/>
            <a:ext cx="787145" cy="787145"/>
          </a:xfrm>
          <a:prstGeom prst="rect">
            <a:avLst/>
          </a:prstGeom>
        </p:spPr>
      </p:pic>
      <p:pic>
        <p:nvPicPr>
          <p:cNvPr id="34" name="그래픽 33" descr="비커">
            <a:extLst>
              <a:ext uri="{FF2B5EF4-FFF2-40B4-BE49-F238E27FC236}">
                <a16:creationId xmlns:a16="http://schemas.microsoft.com/office/drawing/2014/main" id="{DB2D0C33-CF0E-A747-9239-8FE3CA6D5CB0}"/>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504710" y="7234155"/>
            <a:ext cx="786183" cy="786183"/>
          </a:xfrm>
          <a:prstGeom prst="rect">
            <a:avLst/>
          </a:prstGeom>
        </p:spPr>
      </p:pic>
      <p:sp>
        <p:nvSpPr>
          <p:cNvPr id="2" name="제목 1">
            <a:extLst>
              <a:ext uri="{FF2B5EF4-FFF2-40B4-BE49-F238E27FC236}">
                <a16:creationId xmlns:a16="http://schemas.microsoft.com/office/drawing/2014/main" id="{1297186D-1380-BC45-A31D-E1BD267B8830}"/>
              </a:ext>
            </a:extLst>
          </p:cNvPr>
          <p:cNvSpPr>
            <a:spLocks noGrp="1"/>
          </p:cNvSpPr>
          <p:nvPr>
            <p:ph type="ctrTitle"/>
          </p:nvPr>
        </p:nvSpPr>
        <p:spPr>
          <a:xfrm>
            <a:off x="0" y="0"/>
            <a:ext cx="6858000" cy="1010155"/>
          </a:xfrm>
          <a:noFill/>
          <a:ln>
            <a:noFill/>
          </a:ln>
        </p:spPr>
        <p:txBody>
          <a:bodyPr>
            <a:normAutofit/>
          </a:bodyPr>
          <a:lstStyle/>
          <a:p>
            <a:r>
              <a:rPr kumimoji="1" lang="en-US" altLang="ko-KR" sz="1200" dirty="0"/>
              <a:t>Poster Presented by: Team KOREA-SIS 2020</a:t>
            </a:r>
            <a:endParaRPr kumimoji="1" lang="ko-KR" altLang="en-US" sz="1200" dirty="0"/>
          </a:p>
        </p:txBody>
      </p:sp>
      <p:sp>
        <p:nvSpPr>
          <p:cNvPr id="4" name="제목 1">
            <a:extLst>
              <a:ext uri="{FF2B5EF4-FFF2-40B4-BE49-F238E27FC236}">
                <a16:creationId xmlns:a16="http://schemas.microsoft.com/office/drawing/2014/main" id="{CFE1D88F-F1BB-5146-B753-F766C08C2E65}"/>
              </a:ext>
            </a:extLst>
          </p:cNvPr>
          <p:cNvSpPr txBox="1">
            <a:spLocks/>
          </p:cNvSpPr>
          <p:nvPr/>
        </p:nvSpPr>
        <p:spPr>
          <a:xfrm>
            <a:off x="0" y="1016000"/>
            <a:ext cx="6858000" cy="999067"/>
          </a:xfrm>
          <a:prstGeom prst="rect">
            <a:avLst/>
          </a:prstGeom>
          <a:ln>
            <a:noFill/>
          </a:ln>
        </p:spPr>
        <p:txBody>
          <a:bodyPr vert="horz" lIns="91440" tIns="45720" rIns="91440" bIns="45720" rtlCol="0" anchor="b">
            <a:normAutofit/>
          </a:bodyPr>
          <a:lstStyle>
            <a:lvl1pPr algn="ctr" defTabSz="685800" rtl="0" eaLnBrk="1" latinLnBrk="1" hangingPunct="1">
              <a:lnSpc>
                <a:spcPct val="90000"/>
              </a:lnSpc>
              <a:spcBef>
                <a:spcPct val="0"/>
              </a:spcBef>
              <a:buNone/>
              <a:defRPr sz="4500" kern="1200">
                <a:solidFill>
                  <a:schemeClr val="tx1"/>
                </a:solidFill>
                <a:latin typeface="+mj-lt"/>
                <a:ea typeface="+mj-ea"/>
                <a:cs typeface="+mj-cs"/>
              </a:defRPr>
            </a:lvl1pPr>
          </a:lstStyle>
          <a:p>
            <a:endParaRPr kumimoji="1" lang="ko-KR" altLang="en-US" sz="1400" dirty="0"/>
          </a:p>
        </p:txBody>
      </p:sp>
      <p:sp>
        <p:nvSpPr>
          <p:cNvPr id="10" name="제목 1">
            <a:extLst>
              <a:ext uri="{FF2B5EF4-FFF2-40B4-BE49-F238E27FC236}">
                <a16:creationId xmlns:a16="http://schemas.microsoft.com/office/drawing/2014/main" id="{034B7AA7-860D-0D43-9AA4-76AA3846B803}"/>
              </a:ext>
            </a:extLst>
          </p:cNvPr>
          <p:cNvSpPr txBox="1">
            <a:spLocks/>
          </p:cNvSpPr>
          <p:nvPr/>
        </p:nvSpPr>
        <p:spPr>
          <a:xfrm>
            <a:off x="0" y="6400800"/>
            <a:ext cx="3429000" cy="2490790"/>
          </a:xfrm>
          <a:prstGeom prst="rect">
            <a:avLst/>
          </a:prstGeom>
          <a:ln>
            <a:noFill/>
          </a:ln>
        </p:spPr>
        <p:txBody>
          <a:bodyPr vert="horz" lIns="91440" tIns="45720" rIns="91440" bIns="45720" rtlCol="0" anchor="t">
            <a:normAutofit/>
          </a:bodyPr>
          <a:lstStyle>
            <a:lvl1pPr algn="ctr" defTabSz="685800" rtl="0" eaLnBrk="1" latinLnBrk="1" hangingPunct="1">
              <a:lnSpc>
                <a:spcPct val="90000"/>
              </a:lnSpc>
              <a:spcBef>
                <a:spcPct val="0"/>
              </a:spcBef>
              <a:buNone/>
              <a:defRPr sz="4500" kern="1200">
                <a:solidFill>
                  <a:schemeClr val="tx1"/>
                </a:solidFill>
                <a:latin typeface="+mj-lt"/>
                <a:ea typeface="+mj-ea"/>
                <a:cs typeface="+mj-cs"/>
              </a:defRPr>
            </a:lvl1pPr>
          </a:lstStyle>
          <a:p>
            <a:r>
              <a:rPr kumimoji="1" lang="en-US" altLang="ko-KR" sz="1400" b="1" dirty="0"/>
              <a:t>PROPOSED IMPLEMETATION</a:t>
            </a:r>
            <a:endParaRPr kumimoji="1" lang="ko-KR" altLang="en-US" sz="1400" b="1" dirty="0"/>
          </a:p>
        </p:txBody>
      </p:sp>
      <p:sp>
        <p:nvSpPr>
          <p:cNvPr id="11" name="제목 1">
            <a:extLst>
              <a:ext uri="{FF2B5EF4-FFF2-40B4-BE49-F238E27FC236}">
                <a16:creationId xmlns:a16="http://schemas.microsoft.com/office/drawing/2014/main" id="{39815B69-A49A-D54F-A99D-28705C4BFBD3}"/>
              </a:ext>
            </a:extLst>
          </p:cNvPr>
          <p:cNvSpPr txBox="1">
            <a:spLocks/>
          </p:cNvSpPr>
          <p:nvPr/>
        </p:nvSpPr>
        <p:spPr>
          <a:xfrm>
            <a:off x="3429000" y="6400796"/>
            <a:ext cx="3429000" cy="2490791"/>
          </a:xfrm>
          <a:prstGeom prst="rect">
            <a:avLst/>
          </a:prstGeom>
          <a:ln>
            <a:noFill/>
          </a:ln>
        </p:spPr>
        <p:txBody>
          <a:bodyPr vert="horz" lIns="91440" tIns="45720" rIns="91440" bIns="45720" rtlCol="0" anchor="t">
            <a:normAutofit/>
          </a:bodyPr>
          <a:lstStyle>
            <a:lvl1pPr algn="ctr" defTabSz="685800" rtl="0" eaLnBrk="1" latinLnBrk="1" hangingPunct="1">
              <a:lnSpc>
                <a:spcPct val="90000"/>
              </a:lnSpc>
              <a:spcBef>
                <a:spcPct val="0"/>
              </a:spcBef>
              <a:buNone/>
              <a:defRPr sz="4500" kern="1200">
                <a:solidFill>
                  <a:schemeClr val="tx1"/>
                </a:solidFill>
                <a:latin typeface="+mj-lt"/>
                <a:ea typeface="+mj-ea"/>
                <a:cs typeface="+mj-cs"/>
              </a:defRPr>
            </a:lvl1pPr>
          </a:lstStyle>
          <a:p>
            <a:r>
              <a:rPr kumimoji="1" lang="en-US" altLang="ko-KR" sz="1400" b="1" dirty="0"/>
              <a:t>CURRENT AND FUTURE WORK</a:t>
            </a:r>
            <a:endParaRPr kumimoji="1" lang="ko-KR" altLang="en-US" sz="1400" b="1" dirty="0"/>
          </a:p>
          <a:p>
            <a:endParaRPr kumimoji="1" lang="ko-KR" altLang="en-US" sz="1400" dirty="0"/>
          </a:p>
        </p:txBody>
      </p:sp>
      <p:sp>
        <p:nvSpPr>
          <p:cNvPr id="12" name="제목 1">
            <a:extLst>
              <a:ext uri="{FF2B5EF4-FFF2-40B4-BE49-F238E27FC236}">
                <a16:creationId xmlns:a16="http://schemas.microsoft.com/office/drawing/2014/main" id="{109F22A8-1B80-C24A-A38F-9E6010CA5568}"/>
              </a:ext>
            </a:extLst>
          </p:cNvPr>
          <p:cNvSpPr txBox="1">
            <a:spLocks/>
          </p:cNvSpPr>
          <p:nvPr/>
        </p:nvSpPr>
        <p:spPr>
          <a:xfrm>
            <a:off x="0" y="8908521"/>
            <a:ext cx="6858000" cy="999067"/>
          </a:xfrm>
          <a:prstGeom prst="rect">
            <a:avLst/>
          </a:prstGeom>
          <a:ln>
            <a:noFill/>
          </a:ln>
        </p:spPr>
        <p:txBody>
          <a:bodyPr vert="horz" lIns="91440" tIns="45720" rIns="91440" bIns="45720" rtlCol="0" anchor="ctr">
            <a:normAutofit/>
          </a:bodyPr>
          <a:lstStyle>
            <a:lvl1pPr algn="ctr" defTabSz="685800" rtl="0" eaLnBrk="1" latinLnBrk="1" hangingPunct="1">
              <a:lnSpc>
                <a:spcPct val="90000"/>
              </a:lnSpc>
              <a:spcBef>
                <a:spcPct val="0"/>
              </a:spcBef>
              <a:buNone/>
              <a:defRPr sz="4500" kern="1200">
                <a:solidFill>
                  <a:schemeClr val="tx1"/>
                </a:solidFill>
                <a:latin typeface="+mj-lt"/>
                <a:ea typeface="+mj-ea"/>
                <a:cs typeface="+mj-cs"/>
              </a:defRPr>
            </a:lvl1pPr>
          </a:lstStyle>
          <a:p>
            <a:r>
              <a:rPr kumimoji="1" lang="en-US" altLang="ko-KR" sz="1600" b="1" dirty="0"/>
              <a:t>COLLABORATIONS AND ATTRIBUTIONS</a:t>
            </a:r>
            <a:endParaRPr kumimoji="1" lang="ko-KR" altLang="en-US" sz="1600" b="1" dirty="0"/>
          </a:p>
        </p:txBody>
      </p:sp>
      <p:pic>
        <p:nvPicPr>
          <p:cNvPr id="1028" name="Picture 4">
            <a:extLst>
              <a:ext uri="{FF2B5EF4-FFF2-40B4-BE49-F238E27FC236}">
                <a16:creationId xmlns:a16="http://schemas.microsoft.com/office/drawing/2014/main" id="{913695E5-1389-3749-8DF8-2AE464BF841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746" r="75495" b="6782"/>
          <a:stretch/>
        </p:blipFill>
        <p:spPr bwMode="auto">
          <a:xfrm>
            <a:off x="849716" y="9030276"/>
            <a:ext cx="875042" cy="76358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1C3BA4B0-ABDE-B647-85A4-8175326DA8F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167" r="37391" b="6782"/>
          <a:stretch/>
        </p:blipFill>
        <p:spPr bwMode="auto">
          <a:xfrm>
            <a:off x="5113201" y="9022568"/>
            <a:ext cx="1744799" cy="76358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C2B545CE-A52C-CA4D-B76D-5EB5ABF7EF5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5956" r="63850" b="31627"/>
          <a:stretch/>
        </p:blipFill>
        <p:spPr bwMode="auto">
          <a:xfrm>
            <a:off x="250816" y="9030276"/>
            <a:ext cx="699052" cy="560073"/>
          </a:xfrm>
          <a:prstGeom prst="rect">
            <a:avLst/>
          </a:prstGeom>
          <a:noFill/>
          <a:extLst>
            <a:ext uri="{909E8E84-426E-40DD-AFC4-6F175D3DCCD1}">
              <a14:hiddenFill xmlns:a14="http://schemas.microsoft.com/office/drawing/2010/main">
                <a:solidFill>
                  <a:srgbClr val="FFFFFF"/>
                </a:solidFill>
              </a14:hiddenFill>
            </a:ext>
          </a:extLst>
        </p:spPr>
      </p:pic>
      <p:sp>
        <p:nvSpPr>
          <p:cNvPr id="24" name="직사각형 23">
            <a:extLst>
              <a:ext uri="{FF2B5EF4-FFF2-40B4-BE49-F238E27FC236}">
                <a16:creationId xmlns:a16="http://schemas.microsoft.com/office/drawing/2014/main" id="{510E79BC-94FF-6042-9C3F-B35149399DC5}"/>
              </a:ext>
            </a:extLst>
          </p:cNvPr>
          <p:cNvSpPr/>
          <p:nvPr/>
        </p:nvSpPr>
        <p:spPr>
          <a:xfrm>
            <a:off x="3540042" y="6805544"/>
            <a:ext cx="3210562" cy="1938992"/>
          </a:xfrm>
          <a:prstGeom prst="rect">
            <a:avLst/>
          </a:prstGeom>
        </p:spPr>
        <p:txBody>
          <a:bodyPr wrap="square">
            <a:spAutoFit/>
          </a:bodyPr>
          <a:lstStyle/>
          <a:p>
            <a:pPr algn="just"/>
            <a:r>
              <a:rPr lang="en-US" altLang="ko-KR" sz="1000" dirty="0"/>
              <a:t>- We designed recombinant E.coli which express CYP1A2 human enzyme that is required for toxin detection.</a:t>
            </a:r>
          </a:p>
          <a:p>
            <a:pPr algn="just"/>
            <a:endParaRPr lang="en-US" altLang="ko-KR" sz="1000" dirty="0"/>
          </a:p>
          <a:p>
            <a:pPr algn="just"/>
            <a:r>
              <a:rPr lang="en-US" altLang="ko-KR" sz="1000" dirty="0"/>
              <a:t>- We proposed a nonparametric MARS model designed to capture possible inter-dependent effects of environmental factors on fungal infection of stored rice.</a:t>
            </a:r>
          </a:p>
          <a:p>
            <a:pPr algn="just"/>
            <a:endParaRPr lang="en-US" altLang="ko-KR" sz="1000" dirty="0"/>
          </a:p>
          <a:p>
            <a:pPr algn="just"/>
            <a:r>
              <a:rPr lang="en-US" altLang="ko-KR" sz="1000" dirty="0"/>
              <a:t>- We will make this system to have more efficiency and widely-used.</a:t>
            </a:r>
          </a:p>
          <a:p>
            <a:pPr algn="just"/>
            <a:endParaRPr lang="en-US" altLang="ko-KR" sz="1000" dirty="0"/>
          </a:p>
          <a:p>
            <a:pPr algn="just"/>
            <a:r>
              <a:rPr lang="en-US" altLang="ko-KR" sz="1000" dirty="0"/>
              <a:t>- Not only commercialization but also spreading widely with NGOs is what we want to do with this idea.</a:t>
            </a:r>
            <a:endParaRPr kumimoji="1" lang="ko-KR" altLang="en-US" sz="1000" dirty="0"/>
          </a:p>
        </p:txBody>
      </p:sp>
      <p:sp>
        <p:nvSpPr>
          <p:cNvPr id="28" name="직사각형 27">
            <a:extLst>
              <a:ext uri="{FF2B5EF4-FFF2-40B4-BE49-F238E27FC236}">
                <a16:creationId xmlns:a16="http://schemas.microsoft.com/office/drawing/2014/main" id="{79CA2245-627B-1140-83D1-D787AF167F01}"/>
              </a:ext>
            </a:extLst>
          </p:cNvPr>
          <p:cNvSpPr/>
          <p:nvPr/>
        </p:nvSpPr>
        <p:spPr>
          <a:xfrm>
            <a:off x="329573" y="8067511"/>
            <a:ext cx="2037737" cy="369332"/>
          </a:xfrm>
          <a:prstGeom prst="rect">
            <a:avLst/>
          </a:prstGeom>
        </p:spPr>
        <p:txBody>
          <a:bodyPr wrap="none">
            <a:spAutoFit/>
          </a:bodyPr>
          <a:lstStyle/>
          <a:p>
            <a:r>
              <a:rPr lang="en-US" altLang="ko-KR" b="1" dirty="0"/>
              <a:t>REAL APPLICATION </a:t>
            </a:r>
            <a:endParaRPr lang="ko-KR" altLang="en-US" dirty="0"/>
          </a:p>
        </p:txBody>
      </p:sp>
      <p:pic>
        <p:nvPicPr>
          <p:cNvPr id="1026" name="Picture 2">
            <a:extLst>
              <a:ext uri="{FF2B5EF4-FFF2-40B4-BE49-F238E27FC236}">
                <a16:creationId xmlns:a16="http://schemas.microsoft.com/office/drawing/2014/main" id="{E886D124-E456-AF46-9974-ED168A88E6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606" y="113725"/>
            <a:ext cx="805483" cy="805483"/>
          </a:xfrm>
          <a:prstGeom prst="rect">
            <a:avLst/>
          </a:prstGeom>
          <a:noFill/>
          <a:extLst/>
        </p:spPr>
      </p:pic>
      <p:sp>
        <p:nvSpPr>
          <p:cNvPr id="13" name="직사각형 12">
            <a:extLst>
              <a:ext uri="{FF2B5EF4-FFF2-40B4-BE49-F238E27FC236}">
                <a16:creationId xmlns:a16="http://schemas.microsoft.com/office/drawing/2014/main" id="{C0DB705B-01A6-FE47-AED6-C8B4C9962CD8}"/>
              </a:ext>
            </a:extLst>
          </p:cNvPr>
          <p:cNvSpPr/>
          <p:nvPr/>
        </p:nvSpPr>
        <p:spPr>
          <a:xfrm>
            <a:off x="1180914" y="121433"/>
            <a:ext cx="4546969" cy="646331"/>
          </a:xfrm>
          <a:prstGeom prst="rect">
            <a:avLst/>
          </a:prstGeom>
          <a:noFill/>
        </p:spPr>
        <p:txBody>
          <a:bodyPr wrap="square">
            <a:spAutoFit/>
          </a:bodyPr>
          <a:lstStyle/>
          <a:p>
            <a:pPr algn="ctr"/>
            <a:r>
              <a:rPr lang="en-US" altLang="ko-KR" b="1" dirty="0"/>
              <a:t>SAVE OUR RICE ANYWHERE: Synthetic Biology for Reduce Loss of Rice in Postharvest process</a:t>
            </a:r>
          </a:p>
        </p:txBody>
      </p:sp>
      <p:pic>
        <p:nvPicPr>
          <p:cNvPr id="39" name="그림 38">
            <a:extLst>
              <a:ext uri="{FF2B5EF4-FFF2-40B4-BE49-F238E27FC236}">
                <a16:creationId xmlns:a16="http://schemas.microsoft.com/office/drawing/2014/main" id="{66CDAB06-554F-0747-913C-54C566825B48}"/>
              </a:ext>
            </a:extLst>
          </p:cNvPr>
          <p:cNvPicPr>
            <a:picLocks noChangeAspect="1"/>
          </p:cNvPicPr>
          <p:nvPr/>
        </p:nvPicPr>
        <p:blipFill rotWithShape="1">
          <a:blip r:embed="rId8"/>
          <a:srcRect l="8117" t="10746" r="5916" b="12688"/>
          <a:stretch/>
        </p:blipFill>
        <p:spPr>
          <a:xfrm>
            <a:off x="5786120" y="71119"/>
            <a:ext cx="975360" cy="868681"/>
          </a:xfrm>
          <a:prstGeom prst="rect">
            <a:avLst/>
          </a:prstGeom>
          <a:noFill/>
        </p:spPr>
      </p:pic>
    </p:spTree>
    <p:extLst>
      <p:ext uri="{BB962C8B-B14F-4D97-AF65-F5344CB8AC3E}">
        <p14:creationId xmlns:p14="http://schemas.microsoft.com/office/powerpoint/2010/main" val="20572754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그래픽 36" descr="산호">
            <a:extLst>
              <a:ext uri="{FF2B5EF4-FFF2-40B4-BE49-F238E27FC236}">
                <a16:creationId xmlns:a16="http://schemas.microsoft.com/office/drawing/2014/main" id="{5286F5C5-22EF-0A4A-8667-11D018DA186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456143" y="7858604"/>
            <a:ext cx="787145" cy="787145"/>
          </a:xfrm>
          <a:prstGeom prst="rect">
            <a:avLst/>
          </a:prstGeom>
        </p:spPr>
      </p:pic>
      <p:pic>
        <p:nvPicPr>
          <p:cNvPr id="34" name="그래픽 33" descr="비커">
            <a:extLst>
              <a:ext uri="{FF2B5EF4-FFF2-40B4-BE49-F238E27FC236}">
                <a16:creationId xmlns:a16="http://schemas.microsoft.com/office/drawing/2014/main" id="{DB2D0C33-CF0E-A747-9239-8FE3CA6D5CB0}"/>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2504710" y="7234155"/>
            <a:ext cx="786183" cy="786183"/>
          </a:xfrm>
          <a:prstGeom prst="rect">
            <a:avLst/>
          </a:prstGeom>
        </p:spPr>
      </p:pic>
      <p:pic>
        <p:nvPicPr>
          <p:cNvPr id="32" name="그래픽 31" descr="조리개">
            <a:extLst>
              <a:ext uri="{FF2B5EF4-FFF2-40B4-BE49-F238E27FC236}">
                <a16:creationId xmlns:a16="http://schemas.microsoft.com/office/drawing/2014/main" id="{7A3596D8-245B-E744-99A7-3E76EF950955}"/>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250816" y="6841064"/>
            <a:ext cx="786183" cy="786183"/>
          </a:xfrm>
          <a:prstGeom prst="rect">
            <a:avLst/>
          </a:prstGeom>
        </p:spPr>
      </p:pic>
      <p:pic>
        <p:nvPicPr>
          <p:cNvPr id="22" name="그림 21">
            <a:extLst>
              <a:ext uri="{FF2B5EF4-FFF2-40B4-BE49-F238E27FC236}">
                <a16:creationId xmlns:a16="http://schemas.microsoft.com/office/drawing/2014/main" id="{7F9BBB5B-F67C-7748-B117-C4E227B99436}"/>
              </a:ext>
            </a:extLst>
          </p:cNvPr>
          <p:cNvPicPr>
            <a:picLocks noChangeAspect="1"/>
          </p:cNvPicPr>
          <p:nvPr/>
        </p:nvPicPr>
        <p:blipFill>
          <a:blip r:embed="rId8"/>
          <a:stretch>
            <a:fillRect/>
          </a:stretch>
        </p:blipFill>
        <p:spPr>
          <a:xfrm>
            <a:off x="323148" y="4498726"/>
            <a:ext cx="2803219" cy="1835911"/>
          </a:xfrm>
          <a:prstGeom prst="rect">
            <a:avLst/>
          </a:prstGeom>
        </p:spPr>
      </p:pic>
      <p:sp>
        <p:nvSpPr>
          <p:cNvPr id="4" name="제목 1">
            <a:extLst>
              <a:ext uri="{FF2B5EF4-FFF2-40B4-BE49-F238E27FC236}">
                <a16:creationId xmlns:a16="http://schemas.microsoft.com/office/drawing/2014/main" id="{CFE1D88F-F1BB-5146-B753-F766C08C2E65}"/>
              </a:ext>
            </a:extLst>
          </p:cNvPr>
          <p:cNvSpPr txBox="1">
            <a:spLocks/>
          </p:cNvSpPr>
          <p:nvPr/>
        </p:nvSpPr>
        <p:spPr>
          <a:xfrm>
            <a:off x="0" y="997098"/>
            <a:ext cx="6858000" cy="1100941"/>
          </a:xfrm>
          <a:prstGeom prst="rect">
            <a:avLst/>
          </a:prstGeom>
          <a:noFill/>
          <a:ln>
            <a:noFill/>
          </a:ln>
        </p:spPr>
        <p:txBody>
          <a:bodyPr vert="horz" lIns="91440" tIns="45720" rIns="91440" bIns="45720" rtlCol="0" anchor="b">
            <a:normAutofit/>
          </a:bodyPr>
          <a:lstStyle>
            <a:lvl1pPr algn="ctr" defTabSz="685800" rtl="0" eaLnBrk="1" latinLnBrk="1" hangingPunct="1">
              <a:lnSpc>
                <a:spcPct val="90000"/>
              </a:lnSpc>
              <a:spcBef>
                <a:spcPct val="0"/>
              </a:spcBef>
              <a:buNone/>
              <a:defRPr sz="4500" kern="1200">
                <a:solidFill>
                  <a:schemeClr val="tx1"/>
                </a:solidFill>
                <a:latin typeface="+mj-lt"/>
                <a:ea typeface="+mj-ea"/>
                <a:cs typeface="+mj-cs"/>
              </a:defRPr>
            </a:lvl1pPr>
          </a:lstStyle>
          <a:p>
            <a:endParaRPr kumimoji="1" lang="ko-KR" altLang="en-US" sz="1400" dirty="0"/>
          </a:p>
        </p:txBody>
      </p:sp>
      <p:sp>
        <p:nvSpPr>
          <p:cNvPr id="5" name="제목 1">
            <a:extLst>
              <a:ext uri="{FF2B5EF4-FFF2-40B4-BE49-F238E27FC236}">
                <a16:creationId xmlns:a16="http://schemas.microsoft.com/office/drawing/2014/main" id="{319192EA-94BA-3E44-B128-17A75FF31380}"/>
              </a:ext>
            </a:extLst>
          </p:cNvPr>
          <p:cNvSpPr txBox="1">
            <a:spLocks/>
          </p:cNvSpPr>
          <p:nvPr/>
        </p:nvSpPr>
        <p:spPr>
          <a:xfrm>
            <a:off x="0" y="3982746"/>
            <a:ext cx="3429000" cy="2418053"/>
          </a:xfrm>
          <a:prstGeom prst="rect">
            <a:avLst/>
          </a:prstGeom>
          <a:ln>
            <a:noFill/>
          </a:ln>
        </p:spPr>
        <p:txBody>
          <a:bodyPr vert="horz" lIns="91440" tIns="45720" rIns="91440" bIns="45720" rtlCol="0" anchor="t">
            <a:normAutofit/>
          </a:bodyPr>
          <a:lstStyle>
            <a:lvl1pPr algn="ctr" defTabSz="685800" rtl="0" eaLnBrk="1" latinLnBrk="1" hangingPunct="1">
              <a:lnSpc>
                <a:spcPct val="90000"/>
              </a:lnSpc>
              <a:spcBef>
                <a:spcPct val="0"/>
              </a:spcBef>
              <a:buNone/>
              <a:defRPr sz="4500" kern="1200">
                <a:solidFill>
                  <a:schemeClr val="tx1"/>
                </a:solidFill>
                <a:latin typeface="+mj-lt"/>
                <a:ea typeface="+mj-ea"/>
                <a:cs typeface="+mj-cs"/>
              </a:defRPr>
            </a:lvl1pPr>
          </a:lstStyle>
          <a:p>
            <a:r>
              <a:rPr kumimoji="1" lang="en-US" altLang="ko-KR" sz="1400" b="1" dirty="0"/>
              <a:t>ENGINEERING:</a:t>
            </a:r>
          </a:p>
          <a:p>
            <a:endParaRPr kumimoji="1" lang="en-US" altLang="ko-KR" sz="1400" dirty="0"/>
          </a:p>
          <a:p>
            <a:r>
              <a:rPr kumimoji="1" lang="en-US" altLang="ko-KR" sz="1400" dirty="0"/>
              <a:t>Modeling</a:t>
            </a:r>
            <a:endParaRPr kumimoji="1" lang="ko-KR" altLang="en-US" sz="1400" dirty="0"/>
          </a:p>
        </p:txBody>
      </p:sp>
      <p:sp>
        <p:nvSpPr>
          <p:cNvPr id="6" name="제목 1">
            <a:extLst>
              <a:ext uri="{FF2B5EF4-FFF2-40B4-BE49-F238E27FC236}">
                <a16:creationId xmlns:a16="http://schemas.microsoft.com/office/drawing/2014/main" id="{D90BB72C-E92A-4A4E-9D83-C1492D292A48}"/>
              </a:ext>
            </a:extLst>
          </p:cNvPr>
          <p:cNvSpPr txBox="1">
            <a:spLocks/>
          </p:cNvSpPr>
          <p:nvPr/>
        </p:nvSpPr>
        <p:spPr>
          <a:xfrm>
            <a:off x="3429000" y="3993835"/>
            <a:ext cx="3429000" cy="2406958"/>
          </a:xfrm>
          <a:prstGeom prst="rect">
            <a:avLst/>
          </a:prstGeom>
          <a:ln>
            <a:noFill/>
          </a:ln>
        </p:spPr>
        <p:txBody>
          <a:bodyPr vert="horz" lIns="91440" tIns="45720" rIns="91440" bIns="45720" rtlCol="0" anchor="t">
            <a:normAutofit/>
          </a:bodyPr>
          <a:lstStyle>
            <a:lvl1pPr algn="ctr" defTabSz="685800" rtl="0" eaLnBrk="1" latinLnBrk="1" hangingPunct="1">
              <a:lnSpc>
                <a:spcPct val="90000"/>
              </a:lnSpc>
              <a:spcBef>
                <a:spcPct val="0"/>
              </a:spcBef>
              <a:buNone/>
              <a:defRPr sz="4500" kern="1200">
                <a:solidFill>
                  <a:schemeClr val="tx1"/>
                </a:solidFill>
                <a:latin typeface="+mj-lt"/>
                <a:ea typeface="+mj-ea"/>
                <a:cs typeface="+mj-cs"/>
              </a:defRPr>
            </a:lvl1pPr>
          </a:lstStyle>
          <a:p>
            <a:r>
              <a:rPr kumimoji="1" lang="en-US" altLang="ko-KR" sz="1400" b="1" dirty="0"/>
              <a:t>COMMUNICATE</a:t>
            </a:r>
            <a:endParaRPr kumimoji="1" lang="ko-KR" altLang="en-US" sz="1400" b="1" dirty="0"/>
          </a:p>
        </p:txBody>
      </p:sp>
      <p:sp>
        <p:nvSpPr>
          <p:cNvPr id="10" name="제목 1">
            <a:extLst>
              <a:ext uri="{FF2B5EF4-FFF2-40B4-BE49-F238E27FC236}">
                <a16:creationId xmlns:a16="http://schemas.microsoft.com/office/drawing/2014/main" id="{034B7AA7-860D-0D43-9AA4-76AA3846B803}"/>
              </a:ext>
            </a:extLst>
          </p:cNvPr>
          <p:cNvSpPr txBox="1">
            <a:spLocks/>
          </p:cNvSpPr>
          <p:nvPr/>
        </p:nvSpPr>
        <p:spPr>
          <a:xfrm>
            <a:off x="0" y="6400800"/>
            <a:ext cx="3429000" cy="2490790"/>
          </a:xfrm>
          <a:prstGeom prst="rect">
            <a:avLst/>
          </a:prstGeom>
          <a:ln>
            <a:noFill/>
          </a:ln>
        </p:spPr>
        <p:txBody>
          <a:bodyPr vert="horz" lIns="91440" tIns="45720" rIns="91440" bIns="45720" rtlCol="0" anchor="t">
            <a:normAutofit/>
          </a:bodyPr>
          <a:lstStyle>
            <a:lvl1pPr algn="ctr" defTabSz="685800" rtl="0" eaLnBrk="1" latinLnBrk="1" hangingPunct="1">
              <a:lnSpc>
                <a:spcPct val="90000"/>
              </a:lnSpc>
              <a:spcBef>
                <a:spcPct val="0"/>
              </a:spcBef>
              <a:buNone/>
              <a:defRPr sz="4500" kern="1200">
                <a:solidFill>
                  <a:schemeClr val="tx1"/>
                </a:solidFill>
                <a:latin typeface="+mj-lt"/>
                <a:ea typeface="+mj-ea"/>
                <a:cs typeface="+mj-cs"/>
              </a:defRPr>
            </a:lvl1pPr>
          </a:lstStyle>
          <a:p>
            <a:r>
              <a:rPr kumimoji="1" lang="en-US" altLang="ko-KR" sz="1400" b="1" dirty="0"/>
              <a:t>PROPOSED IMPLEMETATION</a:t>
            </a:r>
            <a:endParaRPr kumimoji="1" lang="ko-KR" altLang="en-US" sz="1400" b="1" dirty="0"/>
          </a:p>
        </p:txBody>
      </p:sp>
      <p:sp>
        <p:nvSpPr>
          <p:cNvPr id="11" name="제목 1">
            <a:extLst>
              <a:ext uri="{FF2B5EF4-FFF2-40B4-BE49-F238E27FC236}">
                <a16:creationId xmlns:a16="http://schemas.microsoft.com/office/drawing/2014/main" id="{39815B69-A49A-D54F-A99D-28705C4BFBD3}"/>
              </a:ext>
            </a:extLst>
          </p:cNvPr>
          <p:cNvSpPr txBox="1">
            <a:spLocks/>
          </p:cNvSpPr>
          <p:nvPr/>
        </p:nvSpPr>
        <p:spPr>
          <a:xfrm>
            <a:off x="3429000" y="6400796"/>
            <a:ext cx="3429000" cy="2490791"/>
          </a:xfrm>
          <a:prstGeom prst="rect">
            <a:avLst/>
          </a:prstGeom>
          <a:ln>
            <a:noFill/>
          </a:ln>
        </p:spPr>
        <p:txBody>
          <a:bodyPr vert="horz" lIns="91440" tIns="45720" rIns="91440" bIns="45720" rtlCol="0" anchor="t">
            <a:normAutofit/>
          </a:bodyPr>
          <a:lstStyle>
            <a:lvl1pPr algn="ctr" defTabSz="685800" rtl="0" eaLnBrk="1" latinLnBrk="1" hangingPunct="1">
              <a:lnSpc>
                <a:spcPct val="90000"/>
              </a:lnSpc>
              <a:spcBef>
                <a:spcPct val="0"/>
              </a:spcBef>
              <a:buNone/>
              <a:defRPr sz="4500" kern="1200">
                <a:solidFill>
                  <a:schemeClr val="tx1"/>
                </a:solidFill>
                <a:latin typeface="+mj-lt"/>
                <a:ea typeface="+mj-ea"/>
                <a:cs typeface="+mj-cs"/>
              </a:defRPr>
            </a:lvl1pPr>
          </a:lstStyle>
          <a:p>
            <a:r>
              <a:rPr kumimoji="1" lang="en-US" altLang="ko-KR" sz="1400" b="1" dirty="0"/>
              <a:t>CURRENT AND FUTURE WORK</a:t>
            </a:r>
            <a:endParaRPr kumimoji="1" lang="ko-KR" altLang="en-US" sz="1400" b="1" dirty="0"/>
          </a:p>
          <a:p>
            <a:endParaRPr kumimoji="1" lang="ko-KR" altLang="en-US" sz="1400" dirty="0"/>
          </a:p>
        </p:txBody>
      </p:sp>
      <p:sp>
        <p:nvSpPr>
          <p:cNvPr id="12" name="제목 1">
            <a:extLst>
              <a:ext uri="{FF2B5EF4-FFF2-40B4-BE49-F238E27FC236}">
                <a16:creationId xmlns:a16="http://schemas.microsoft.com/office/drawing/2014/main" id="{109F22A8-1B80-C24A-A38F-9E6010CA5568}"/>
              </a:ext>
            </a:extLst>
          </p:cNvPr>
          <p:cNvSpPr txBox="1">
            <a:spLocks/>
          </p:cNvSpPr>
          <p:nvPr/>
        </p:nvSpPr>
        <p:spPr>
          <a:xfrm>
            <a:off x="0" y="8908521"/>
            <a:ext cx="6858000" cy="999067"/>
          </a:xfrm>
          <a:prstGeom prst="rect">
            <a:avLst/>
          </a:prstGeom>
          <a:ln>
            <a:noFill/>
          </a:ln>
        </p:spPr>
        <p:txBody>
          <a:bodyPr vert="horz" lIns="91440" tIns="45720" rIns="91440" bIns="45720" rtlCol="0" anchor="ctr">
            <a:normAutofit/>
          </a:bodyPr>
          <a:lstStyle>
            <a:lvl1pPr algn="ctr" defTabSz="685800" rtl="0" eaLnBrk="1" latinLnBrk="1" hangingPunct="1">
              <a:lnSpc>
                <a:spcPct val="90000"/>
              </a:lnSpc>
              <a:spcBef>
                <a:spcPct val="0"/>
              </a:spcBef>
              <a:buNone/>
              <a:defRPr sz="4500" kern="1200">
                <a:solidFill>
                  <a:schemeClr val="tx1"/>
                </a:solidFill>
                <a:latin typeface="+mj-lt"/>
                <a:ea typeface="+mj-ea"/>
                <a:cs typeface="+mj-cs"/>
              </a:defRPr>
            </a:lvl1pPr>
          </a:lstStyle>
          <a:p>
            <a:r>
              <a:rPr kumimoji="1" lang="en-US" altLang="ko-KR" sz="1600" b="1" dirty="0"/>
              <a:t>COLLABORATIONS AND ATTRIBUTIONS</a:t>
            </a:r>
            <a:endParaRPr kumimoji="1" lang="ko-KR" altLang="en-US" sz="1600" b="1" dirty="0"/>
          </a:p>
        </p:txBody>
      </p:sp>
      <p:sp>
        <p:nvSpPr>
          <p:cNvPr id="14" name="TextBox 13">
            <a:extLst>
              <a:ext uri="{FF2B5EF4-FFF2-40B4-BE49-F238E27FC236}">
                <a16:creationId xmlns:a16="http://schemas.microsoft.com/office/drawing/2014/main" id="{C9DD5A2A-47A2-334B-817D-06E4A687E62C}"/>
              </a:ext>
            </a:extLst>
          </p:cNvPr>
          <p:cNvSpPr txBox="1"/>
          <p:nvPr/>
        </p:nvSpPr>
        <p:spPr>
          <a:xfrm>
            <a:off x="109606" y="1331195"/>
            <a:ext cx="1710468" cy="369332"/>
          </a:xfrm>
          <a:prstGeom prst="rect">
            <a:avLst/>
          </a:prstGeom>
          <a:noFill/>
        </p:spPr>
        <p:txBody>
          <a:bodyPr wrap="none" rtlCol="0">
            <a:spAutoFit/>
          </a:bodyPr>
          <a:lstStyle/>
          <a:p>
            <a:r>
              <a:rPr kumimoji="1" lang="en-US" altLang="ko-KR" b="1" dirty="0"/>
              <a:t>PROJECT GOALS</a:t>
            </a:r>
          </a:p>
        </p:txBody>
      </p:sp>
      <p:pic>
        <p:nvPicPr>
          <p:cNvPr id="1028" name="Picture 4">
            <a:extLst>
              <a:ext uri="{FF2B5EF4-FFF2-40B4-BE49-F238E27FC236}">
                <a16:creationId xmlns:a16="http://schemas.microsoft.com/office/drawing/2014/main" id="{913695E5-1389-3749-8DF8-2AE464BF841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1746" r="75495" b="6782"/>
          <a:stretch/>
        </p:blipFill>
        <p:spPr bwMode="auto">
          <a:xfrm>
            <a:off x="849716" y="9030276"/>
            <a:ext cx="875042" cy="76358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1C3BA4B0-ABDE-B647-85A4-8175326DA8F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167" r="37391" b="6782"/>
          <a:stretch/>
        </p:blipFill>
        <p:spPr bwMode="auto">
          <a:xfrm>
            <a:off x="5113201" y="9022568"/>
            <a:ext cx="1744799" cy="76358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C2B545CE-A52C-CA4D-B76D-5EB5ABF7EF5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5956" r="63850" b="31627"/>
          <a:stretch/>
        </p:blipFill>
        <p:spPr bwMode="auto">
          <a:xfrm>
            <a:off x="250816" y="9030276"/>
            <a:ext cx="699052" cy="56007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59355BAC-9A81-3140-B2E5-CF769FE913F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47553" y="5385010"/>
            <a:ext cx="1343096" cy="100732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0A3FBBED-A4BB-3245-AEB0-1AEE92613F4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82367" y="4374056"/>
            <a:ext cx="954153" cy="133987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149D22E2-2D85-1848-8BDC-FAC433C8C65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28214" y="4374056"/>
            <a:ext cx="954153" cy="133987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58F50DE8-A106-AE4F-B769-9A71CF81AA29}"/>
              </a:ext>
            </a:extLst>
          </p:cNvPr>
          <p:cNvSpPr txBox="1"/>
          <p:nvPr/>
        </p:nvSpPr>
        <p:spPr>
          <a:xfrm>
            <a:off x="3480978" y="4629414"/>
            <a:ext cx="1407308" cy="738664"/>
          </a:xfrm>
          <a:prstGeom prst="rect">
            <a:avLst/>
          </a:prstGeom>
          <a:noFill/>
        </p:spPr>
        <p:txBody>
          <a:bodyPr wrap="none" rtlCol="0">
            <a:spAutoFit/>
          </a:bodyPr>
          <a:lstStyle/>
          <a:p>
            <a:r>
              <a:rPr kumimoji="1" lang="en-US" altLang="ko-KR" sz="1400" dirty="0"/>
              <a:t>Human Practices</a:t>
            </a:r>
          </a:p>
          <a:p>
            <a:r>
              <a:rPr kumimoji="1" lang="en-US" altLang="ko-KR" sz="1400" dirty="0"/>
              <a:t>Education </a:t>
            </a:r>
          </a:p>
          <a:p>
            <a:r>
              <a:rPr kumimoji="1" lang="en-US" altLang="ko-KR" sz="1400" dirty="0"/>
              <a:t>Interviews</a:t>
            </a:r>
            <a:endParaRPr kumimoji="1" lang="ko-KR" altLang="en-US" sz="1400" dirty="0"/>
          </a:p>
        </p:txBody>
      </p:sp>
      <p:sp>
        <p:nvSpPr>
          <p:cNvPr id="21" name="TextBox 20">
            <a:extLst>
              <a:ext uri="{FF2B5EF4-FFF2-40B4-BE49-F238E27FC236}">
                <a16:creationId xmlns:a16="http://schemas.microsoft.com/office/drawing/2014/main" id="{72BD3F20-C5DA-0D45-AFF0-993064F28770}"/>
              </a:ext>
            </a:extLst>
          </p:cNvPr>
          <p:cNvSpPr txBox="1"/>
          <p:nvPr/>
        </p:nvSpPr>
        <p:spPr>
          <a:xfrm>
            <a:off x="4934437" y="5789387"/>
            <a:ext cx="982961" cy="523220"/>
          </a:xfrm>
          <a:prstGeom prst="rect">
            <a:avLst/>
          </a:prstGeom>
          <a:noFill/>
        </p:spPr>
        <p:txBody>
          <a:bodyPr wrap="none" rtlCol="0">
            <a:spAutoFit/>
          </a:bodyPr>
          <a:lstStyle/>
          <a:p>
            <a:r>
              <a:rPr kumimoji="1" lang="en-US" altLang="ko-KR" sz="1400" dirty="0"/>
              <a:t>Campaigns</a:t>
            </a:r>
          </a:p>
          <a:p>
            <a:r>
              <a:rPr kumimoji="1" lang="en-US" altLang="ko-KR" sz="1400" dirty="0"/>
              <a:t>Surveys</a:t>
            </a:r>
          </a:p>
        </p:txBody>
      </p:sp>
      <p:sp>
        <p:nvSpPr>
          <p:cNvPr id="23" name="직사각형 22">
            <a:extLst>
              <a:ext uri="{FF2B5EF4-FFF2-40B4-BE49-F238E27FC236}">
                <a16:creationId xmlns:a16="http://schemas.microsoft.com/office/drawing/2014/main" id="{A6DCC552-F27F-9F4F-8375-8D8185CE66B1}"/>
              </a:ext>
            </a:extLst>
          </p:cNvPr>
          <p:cNvSpPr/>
          <p:nvPr/>
        </p:nvSpPr>
        <p:spPr>
          <a:xfrm>
            <a:off x="1820074" y="997099"/>
            <a:ext cx="4928320" cy="1052596"/>
          </a:xfrm>
          <a:prstGeom prst="rect">
            <a:avLst/>
          </a:prstGeom>
          <a:noFill/>
        </p:spPr>
        <p:txBody>
          <a:bodyPr wrap="square">
            <a:spAutoFit/>
          </a:bodyPr>
          <a:lstStyle/>
          <a:p>
            <a:pPr>
              <a:lnSpc>
                <a:spcPct val="130000"/>
              </a:lnSpc>
            </a:pPr>
            <a:r>
              <a:rPr lang="en-US" altLang="ko-KR" sz="1200" dirty="0"/>
              <a:t>- To engineer a system that will detect the levels of toxins in the rice storage.</a:t>
            </a:r>
          </a:p>
          <a:p>
            <a:pPr>
              <a:lnSpc>
                <a:spcPct val="130000"/>
              </a:lnSpc>
            </a:pPr>
            <a:r>
              <a:rPr lang="en-US" altLang="ko-KR" sz="1200" dirty="0"/>
              <a:t>- To create this system, we will mass produce </a:t>
            </a:r>
            <a:r>
              <a:rPr lang="en-US" altLang="ko-KR" sz="1200" i="1" dirty="0"/>
              <a:t>Escherichia coli </a:t>
            </a:r>
            <a:r>
              <a:rPr lang="en-US" altLang="ko-KR" sz="1200" dirty="0"/>
              <a:t>to produce the CYP1A2 enzyme.</a:t>
            </a:r>
          </a:p>
          <a:p>
            <a:pPr>
              <a:lnSpc>
                <a:spcPct val="130000"/>
              </a:lnSpc>
            </a:pPr>
            <a:r>
              <a:rPr kumimoji="1" lang="en-US" altLang="ko-KR" sz="1200" dirty="0"/>
              <a:t>- To </a:t>
            </a:r>
            <a:r>
              <a:rPr lang="en-US" altLang="ko-KR" sz="1200" dirty="0"/>
              <a:t>mainly combat the issue of post harvest losses</a:t>
            </a:r>
            <a:r>
              <a:rPr lang="en-US" altLang="ko-KR" sz="1200" dirty="0" smtClean="0"/>
              <a:t>.</a:t>
            </a:r>
            <a:endParaRPr lang="en-US" altLang="ko-KR" sz="1200" dirty="0"/>
          </a:p>
        </p:txBody>
      </p:sp>
      <p:sp>
        <p:nvSpPr>
          <p:cNvPr id="24" name="직사각형 23">
            <a:extLst>
              <a:ext uri="{FF2B5EF4-FFF2-40B4-BE49-F238E27FC236}">
                <a16:creationId xmlns:a16="http://schemas.microsoft.com/office/drawing/2014/main" id="{510E79BC-94FF-6042-9C3F-B35149399DC5}"/>
              </a:ext>
            </a:extLst>
          </p:cNvPr>
          <p:cNvSpPr/>
          <p:nvPr/>
        </p:nvSpPr>
        <p:spPr>
          <a:xfrm>
            <a:off x="3540042" y="6805544"/>
            <a:ext cx="3210562" cy="1938992"/>
          </a:xfrm>
          <a:prstGeom prst="rect">
            <a:avLst/>
          </a:prstGeom>
        </p:spPr>
        <p:txBody>
          <a:bodyPr wrap="square">
            <a:spAutoFit/>
          </a:bodyPr>
          <a:lstStyle/>
          <a:p>
            <a:pPr algn="just"/>
            <a:r>
              <a:rPr lang="en-US" altLang="ko-KR" sz="1000" dirty="0"/>
              <a:t>- We designed recombinant E.coli which express CYP1A2 human enzyme that is required for toxin detection.</a:t>
            </a:r>
          </a:p>
          <a:p>
            <a:pPr algn="just"/>
            <a:endParaRPr lang="en-US" altLang="ko-KR" sz="1000" dirty="0"/>
          </a:p>
          <a:p>
            <a:pPr algn="just"/>
            <a:r>
              <a:rPr lang="en-US" altLang="ko-KR" sz="1000" dirty="0"/>
              <a:t>- We proposed a nonparametric MARS model designed to capture possible inter-dependent effects of environmental factors on fungal infection of stored rice.</a:t>
            </a:r>
          </a:p>
          <a:p>
            <a:pPr algn="just"/>
            <a:endParaRPr lang="en-US" altLang="ko-KR" sz="1000" dirty="0"/>
          </a:p>
          <a:p>
            <a:pPr algn="just"/>
            <a:r>
              <a:rPr lang="en-US" altLang="ko-KR" sz="1000" dirty="0"/>
              <a:t>- We will make this system to have more efficiency and widely-used.</a:t>
            </a:r>
          </a:p>
          <a:p>
            <a:pPr algn="just"/>
            <a:endParaRPr lang="en-US" altLang="ko-KR" sz="1000" dirty="0"/>
          </a:p>
          <a:p>
            <a:pPr algn="just"/>
            <a:r>
              <a:rPr lang="en-US" altLang="ko-KR" sz="1000" dirty="0"/>
              <a:t>- Not only commercialization but also spreading widely with NGOs is what we want to do with this idea.</a:t>
            </a:r>
            <a:endParaRPr kumimoji="1" lang="ko-KR" altLang="en-US" sz="1000" dirty="0"/>
          </a:p>
        </p:txBody>
      </p:sp>
      <p:sp>
        <p:nvSpPr>
          <p:cNvPr id="26" name="직사각형 25">
            <a:extLst>
              <a:ext uri="{FF2B5EF4-FFF2-40B4-BE49-F238E27FC236}">
                <a16:creationId xmlns:a16="http://schemas.microsoft.com/office/drawing/2014/main" id="{2FDBDF4A-F8FE-7A44-A5A1-E92C27AEE004}"/>
              </a:ext>
            </a:extLst>
          </p:cNvPr>
          <p:cNvSpPr/>
          <p:nvPr/>
        </p:nvSpPr>
        <p:spPr>
          <a:xfrm>
            <a:off x="448285" y="7086769"/>
            <a:ext cx="1367554" cy="369332"/>
          </a:xfrm>
          <a:prstGeom prst="rect">
            <a:avLst/>
          </a:prstGeom>
        </p:spPr>
        <p:txBody>
          <a:bodyPr wrap="none">
            <a:spAutoFit/>
          </a:bodyPr>
          <a:lstStyle/>
          <a:p>
            <a:r>
              <a:rPr lang="en-US" altLang="ko-KR" b="1" dirty="0"/>
              <a:t>ACCESIBLITY</a:t>
            </a:r>
            <a:endParaRPr lang="ko-KR" altLang="en-US" dirty="0"/>
          </a:p>
        </p:txBody>
      </p:sp>
      <p:sp>
        <p:nvSpPr>
          <p:cNvPr id="27" name="직사각형 26">
            <a:extLst>
              <a:ext uri="{FF2B5EF4-FFF2-40B4-BE49-F238E27FC236}">
                <a16:creationId xmlns:a16="http://schemas.microsoft.com/office/drawing/2014/main" id="{6DD54ADE-4138-3747-9363-F8553D149632}"/>
              </a:ext>
            </a:extLst>
          </p:cNvPr>
          <p:cNvSpPr/>
          <p:nvPr/>
        </p:nvSpPr>
        <p:spPr>
          <a:xfrm>
            <a:off x="1062397" y="7550175"/>
            <a:ext cx="2392001" cy="369332"/>
          </a:xfrm>
          <a:prstGeom prst="rect">
            <a:avLst/>
          </a:prstGeom>
        </p:spPr>
        <p:txBody>
          <a:bodyPr wrap="none">
            <a:spAutoFit/>
          </a:bodyPr>
          <a:lstStyle/>
          <a:p>
            <a:r>
              <a:rPr lang="en-US" altLang="ko-KR" b="1" dirty="0"/>
              <a:t>WET LAB EXPERIMENT </a:t>
            </a:r>
            <a:endParaRPr lang="ko-KR" altLang="en-US" dirty="0"/>
          </a:p>
        </p:txBody>
      </p:sp>
      <p:sp>
        <p:nvSpPr>
          <p:cNvPr id="28" name="직사각형 27">
            <a:extLst>
              <a:ext uri="{FF2B5EF4-FFF2-40B4-BE49-F238E27FC236}">
                <a16:creationId xmlns:a16="http://schemas.microsoft.com/office/drawing/2014/main" id="{79CA2245-627B-1140-83D1-D787AF167F01}"/>
              </a:ext>
            </a:extLst>
          </p:cNvPr>
          <p:cNvSpPr/>
          <p:nvPr/>
        </p:nvSpPr>
        <p:spPr>
          <a:xfrm>
            <a:off x="329573" y="8067511"/>
            <a:ext cx="2037737" cy="369332"/>
          </a:xfrm>
          <a:prstGeom prst="rect">
            <a:avLst/>
          </a:prstGeom>
        </p:spPr>
        <p:txBody>
          <a:bodyPr wrap="none">
            <a:spAutoFit/>
          </a:bodyPr>
          <a:lstStyle/>
          <a:p>
            <a:r>
              <a:rPr lang="en-US" altLang="ko-KR" b="1" dirty="0"/>
              <a:t>REAL APPLICATION </a:t>
            </a:r>
            <a:endParaRPr lang="ko-KR" altLang="en-US" dirty="0"/>
          </a:p>
        </p:txBody>
      </p:sp>
    </p:spTree>
    <p:extLst>
      <p:ext uri="{BB962C8B-B14F-4D97-AF65-F5344CB8AC3E}">
        <p14:creationId xmlns:p14="http://schemas.microsoft.com/office/powerpoint/2010/main" val="5427625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C43EEBF-6CA0-6A46-801A-399068DB3E24}"/>
              </a:ext>
            </a:extLst>
          </p:cNvPr>
          <p:cNvSpPr>
            <a:spLocks noGrp="1"/>
          </p:cNvSpPr>
          <p:nvPr>
            <p:ph type="title"/>
          </p:nvPr>
        </p:nvSpPr>
        <p:spPr/>
        <p:txBody>
          <a:bodyPr/>
          <a:lstStyle/>
          <a:p>
            <a:r>
              <a:rPr kumimoji="1" lang="en-US" altLang="ko-KR" dirty="0"/>
              <a:t>1) </a:t>
            </a:r>
            <a:endParaRPr kumimoji="1" lang="ko-KR" altLang="en-US" dirty="0"/>
          </a:p>
        </p:txBody>
      </p:sp>
      <p:sp>
        <p:nvSpPr>
          <p:cNvPr id="3" name="내용 개체 틀 2">
            <a:extLst>
              <a:ext uri="{FF2B5EF4-FFF2-40B4-BE49-F238E27FC236}">
                <a16:creationId xmlns:a16="http://schemas.microsoft.com/office/drawing/2014/main" id="{9C1B7EAA-C8CD-D44A-B7CE-CF2B05270163}"/>
              </a:ext>
            </a:extLst>
          </p:cNvPr>
          <p:cNvSpPr>
            <a:spLocks noGrp="1"/>
          </p:cNvSpPr>
          <p:nvPr>
            <p:ph idx="1"/>
          </p:nvPr>
        </p:nvSpPr>
        <p:spPr/>
        <p:txBody>
          <a:bodyPr>
            <a:normAutofit fontScale="62500" lnSpcReduction="20000"/>
          </a:bodyPr>
          <a:lstStyle/>
          <a:p>
            <a:r>
              <a:rPr lang="en-US" altLang="ko-KR" b="1" dirty="0"/>
              <a:t>SAVE OUR RICE ANYWHERE: Synthetic Biology for Reduce Loss of Rice in Postharvest process</a:t>
            </a:r>
          </a:p>
          <a:p>
            <a:pPr>
              <a:lnSpc>
                <a:spcPct val="120000"/>
              </a:lnSpc>
            </a:pPr>
            <a:r>
              <a:rPr lang="en-US" altLang="ko-KR" dirty="0"/>
              <a:t>Presented by Team SIS-KOREA 2020</a:t>
            </a:r>
            <a:br>
              <a:rPr lang="en-US" altLang="ko-KR" dirty="0"/>
            </a:br>
            <a:r>
              <a:rPr lang="en-US" altLang="ko-KR" dirty="0"/>
              <a:t/>
            </a:r>
            <a:br>
              <a:rPr lang="en-US" altLang="ko-KR" dirty="0"/>
            </a:br>
            <a:r>
              <a:rPr lang="en-US" altLang="ko-KR" b="1" dirty="0"/>
              <a:t>Clara Yim¹, </a:t>
            </a:r>
            <a:r>
              <a:rPr lang="en-US" altLang="ko-KR" b="1" dirty="0" err="1"/>
              <a:t>Jinha</a:t>
            </a:r>
            <a:r>
              <a:rPr lang="en-US" altLang="ko-KR" b="1" dirty="0"/>
              <a:t> Kim¹, Brian Cho¹, </a:t>
            </a:r>
            <a:r>
              <a:rPr lang="en-US" altLang="ko-KR" b="1" dirty="0" err="1"/>
              <a:t>Hanjoo</a:t>
            </a:r>
            <a:r>
              <a:rPr lang="en-US" altLang="ko-KR" b="1" dirty="0"/>
              <a:t> Lee¹, Ian Kim¹, </a:t>
            </a:r>
            <a:r>
              <a:rPr lang="en-US" altLang="ko-KR" b="1" dirty="0" err="1"/>
              <a:t>Taejoo</a:t>
            </a:r>
            <a:r>
              <a:rPr lang="en-US" altLang="ko-KR" b="1" dirty="0"/>
              <a:t> Lee¹, </a:t>
            </a:r>
            <a:r>
              <a:rPr lang="en-US" altLang="ko-KR" b="1" dirty="0" err="1"/>
              <a:t>Myungjin</a:t>
            </a:r>
            <a:r>
              <a:rPr lang="en-US" altLang="ko-KR" b="1" dirty="0"/>
              <a:t> Shin¹, Sarah Yim¹, </a:t>
            </a:r>
            <a:r>
              <a:rPr lang="en-US" altLang="ko-KR" dirty="0" err="1"/>
              <a:t>Jaeeun</a:t>
            </a:r>
            <a:r>
              <a:rPr lang="en-US" altLang="ko-KR" dirty="0"/>
              <a:t> Kil², </a:t>
            </a:r>
            <a:r>
              <a:rPr lang="en-US" altLang="ko-KR" dirty="0" err="1"/>
              <a:t>Semyung</a:t>
            </a:r>
            <a:r>
              <a:rPr lang="en-US" altLang="ko-KR" dirty="0"/>
              <a:t> Shin² Dr. Rose Tyvand³</a:t>
            </a:r>
            <a:br>
              <a:rPr lang="en-US" altLang="ko-KR" dirty="0"/>
            </a:br>
            <a:r>
              <a:rPr lang="en-US" altLang="ko-KR" dirty="0"/>
              <a:t/>
            </a:r>
            <a:br>
              <a:rPr lang="en-US" altLang="ko-KR" dirty="0"/>
            </a:br>
            <a:r>
              <a:rPr lang="en-US" altLang="ko-KR" b="1" dirty="0"/>
              <a:t>¹iGEM Student Team Member</a:t>
            </a:r>
            <a:r>
              <a:rPr lang="en-US" altLang="ko-KR" dirty="0"/>
              <a:t>, ²iGEM Team Mentor, ³iGEM Team Primary PI, Seoul International School, Seoul, Republic of Korea</a:t>
            </a:r>
          </a:p>
          <a:p>
            <a:endParaRPr lang="en-US" altLang="ko-KR" dirty="0"/>
          </a:p>
          <a:p>
            <a:pPr marL="0" indent="0">
              <a:lnSpc>
                <a:spcPct val="120000"/>
              </a:lnSpc>
              <a:buNone/>
            </a:pPr>
            <a:r>
              <a:rPr lang="en-US" altLang="ko-KR" b="1" dirty="0"/>
              <a:t>Abstract </a:t>
            </a:r>
          </a:p>
          <a:p>
            <a:pPr marL="0" indent="0">
              <a:lnSpc>
                <a:spcPct val="120000"/>
              </a:lnSpc>
              <a:buNone/>
            </a:pPr>
            <a:r>
              <a:rPr lang="en-US" altLang="ko-KR" dirty="0"/>
              <a:t> Rice is a staple food for many countries in Asia. Rice needs to be dried and stored under specific conditions after harvest. If not, it loses its merchantability and affects the total yield. In Sri Lanka, it affects the livelihood of 1.8 million farmers and the lack of proper post-harvest technology is costing them 2393 million dollars annually. The fungi that are present in the storage of rice are Aspergillus spp. In this project, we establish a stringent post-harvest management system for rice by measuring the concentration of aflatoxin B1, a toxin produced by Aspergillus spp. To measure the concentration of AFB1, we used the enzyme, cytochrome P450 1A2. Reactions between AFB1 and CYP1A2 result in compounds with epoxide residue, which can be used for the detection. Here, we also proposed a nonparametric MARS model designed to capture possible inter-dependent effects of environmental factors on fungal infection of stored rice.</a:t>
            </a:r>
          </a:p>
          <a:p>
            <a:pPr marL="0" indent="0">
              <a:buNone/>
            </a:pPr>
            <a:r>
              <a:rPr lang="en-US" altLang="ko-KR" dirty="0"/>
              <a:t/>
            </a:r>
            <a:br>
              <a:rPr lang="en-US" altLang="ko-KR" dirty="0"/>
            </a:br>
            <a:endParaRPr kumimoji="1" lang="ko-KR" altLang="en-US" dirty="0"/>
          </a:p>
        </p:txBody>
      </p:sp>
    </p:spTree>
    <p:extLst>
      <p:ext uri="{BB962C8B-B14F-4D97-AF65-F5344CB8AC3E}">
        <p14:creationId xmlns:p14="http://schemas.microsoft.com/office/powerpoint/2010/main" val="42905254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D6F5027-434A-8046-A7F9-3FAEBE699640}"/>
              </a:ext>
            </a:extLst>
          </p:cNvPr>
          <p:cNvSpPr>
            <a:spLocks noGrp="1"/>
          </p:cNvSpPr>
          <p:nvPr>
            <p:ph type="title"/>
          </p:nvPr>
        </p:nvSpPr>
        <p:spPr/>
        <p:txBody>
          <a:bodyPr/>
          <a:lstStyle/>
          <a:p>
            <a:r>
              <a:rPr kumimoji="1" lang="en-US" altLang="ko-KR" dirty="0"/>
              <a:t>2) </a:t>
            </a:r>
            <a:endParaRPr kumimoji="1" lang="ko-KR" altLang="en-US" dirty="0"/>
          </a:p>
        </p:txBody>
      </p:sp>
      <p:sp>
        <p:nvSpPr>
          <p:cNvPr id="3" name="내용 개체 틀 2">
            <a:extLst>
              <a:ext uri="{FF2B5EF4-FFF2-40B4-BE49-F238E27FC236}">
                <a16:creationId xmlns:a16="http://schemas.microsoft.com/office/drawing/2014/main" id="{60B79D6A-0D42-FB4E-A446-8CB97E20DDFC}"/>
              </a:ext>
            </a:extLst>
          </p:cNvPr>
          <p:cNvSpPr>
            <a:spLocks noGrp="1"/>
          </p:cNvSpPr>
          <p:nvPr>
            <p:ph idx="1"/>
          </p:nvPr>
        </p:nvSpPr>
        <p:spPr/>
        <p:txBody>
          <a:bodyPr/>
          <a:lstStyle/>
          <a:p>
            <a:pPr marL="0" indent="0">
              <a:buNone/>
            </a:pPr>
            <a:r>
              <a:rPr kumimoji="1" lang="en-US" altLang="ko-KR" b="1" dirty="0"/>
              <a:t>Project Goals</a:t>
            </a:r>
          </a:p>
          <a:p>
            <a:pPr>
              <a:buFontTx/>
              <a:buChar char="-"/>
            </a:pPr>
            <a:r>
              <a:rPr lang="en-US" altLang="ko-KR" dirty="0"/>
              <a:t>To mainly combat the issue of post harvest losses, specifically in the process of storing the rice in Sri Lanka.</a:t>
            </a:r>
          </a:p>
          <a:p>
            <a:pPr>
              <a:buFontTx/>
              <a:buChar char="-"/>
            </a:pPr>
            <a:endParaRPr lang="en-US" altLang="ko-KR" dirty="0"/>
          </a:p>
          <a:p>
            <a:pPr>
              <a:buFontTx/>
              <a:buChar char="-"/>
            </a:pPr>
            <a:r>
              <a:rPr lang="en-US" altLang="ko-KR" dirty="0"/>
              <a:t>To Engineer a system that will detect the levels of toxins in the rice to control the quality and quantity of rice production.</a:t>
            </a:r>
          </a:p>
          <a:p>
            <a:pPr>
              <a:buFontTx/>
              <a:buChar char="-"/>
            </a:pPr>
            <a:endParaRPr lang="en-US" altLang="ko-KR" dirty="0"/>
          </a:p>
          <a:p>
            <a:pPr marL="0" indent="0">
              <a:buNone/>
            </a:pPr>
            <a:r>
              <a:rPr lang="en-US" altLang="ko-KR" dirty="0"/>
              <a:t>- To create this system, we will mass produce </a:t>
            </a:r>
            <a:r>
              <a:rPr lang="en-US" altLang="ko-KR" i="1" dirty="0"/>
              <a:t>Escherichia coli</a:t>
            </a:r>
            <a:r>
              <a:rPr lang="en-US" altLang="ko-KR" dirty="0"/>
              <a:t> to produce the CYP1A2 enzyme.</a:t>
            </a:r>
            <a:endParaRPr kumimoji="1" lang="ko-KR" altLang="en-US" dirty="0"/>
          </a:p>
        </p:txBody>
      </p:sp>
    </p:spTree>
    <p:extLst>
      <p:ext uri="{BB962C8B-B14F-4D97-AF65-F5344CB8AC3E}">
        <p14:creationId xmlns:p14="http://schemas.microsoft.com/office/powerpoint/2010/main" val="9201479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7AEB69A-8051-B54D-8A0A-1911AB20FA53}"/>
              </a:ext>
            </a:extLst>
          </p:cNvPr>
          <p:cNvSpPr>
            <a:spLocks noGrp="1"/>
          </p:cNvSpPr>
          <p:nvPr>
            <p:ph type="title"/>
          </p:nvPr>
        </p:nvSpPr>
        <p:spPr/>
        <p:txBody>
          <a:bodyPr/>
          <a:lstStyle/>
          <a:p>
            <a:r>
              <a:rPr kumimoji="1" lang="en-US" altLang="ko-KR" dirty="0"/>
              <a:t>3) </a:t>
            </a:r>
            <a:endParaRPr kumimoji="1" lang="ko-KR" altLang="en-US" dirty="0"/>
          </a:p>
        </p:txBody>
      </p:sp>
      <p:sp>
        <p:nvSpPr>
          <p:cNvPr id="3" name="내용 개체 틀 2">
            <a:extLst>
              <a:ext uri="{FF2B5EF4-FFF2-40B4-BE49-F238E27FC236}">
                <a16:creationId xmlns:a16="http://schemas.microsoft.com/office/drawing/2014/main" id="{7DF5504A-DE0A-E344-BFC0-7C139E079198}"/>
              </a:ext>
            </a:extLst>
          </p:cNvPr>
          <p:cNvSpPr>
            <a:spLocks noGrp="1"/>
          </p:cNvSpPr>
          <p:nvPr>
            <p:ph idx="1"/>
          </p:nvPr>
        </p:nvSpPr>
        <p:spPr/>
        <p:txBody>
          <a:bodyPr>
            <a:normAutofit fontScale="92500"/>
          </a:bodyPr>
          <a:lstStyle/>
          <a:p>
            <a:pPr marL="0" indent="0">
              <a:buNone/>
            </a:pPr>
            <a:r>
              <a:rPr kumimoji="1" lang="en-US" altLang="ko-KR" sz="2200" b="1" dirty="0"/>
              <a:t>Motivation</a:t>
            </a:r>
          </a:p>
          <a:p>
            <a:endParaRPr kumimoji="1" lang="en-US" altLang="ko-KR" dirty="0"/>
          </a:p>
          <a:p>
            <a:r>
              <a:rPr lang="en-US" altLang="ko-KR" dirty="0"/>
              <a:t>According to the World Food </a:t>
            </a:r>
            <a:r>
              <a:rPr lang="en-US" altLang="ko-KR" dirty="0" err="1"/>
              <a:t>Programme</a:t>
            </a:r>
            <a:r>
              <a:rPr lang="en-US" altLang="ko-KR" dirty="0"/>
              <a:t>, a high percentage ranging from 14 to 35 percent in 25 districts suffer from acute malnutrition, elucidating the prevalent problem in the nation.</a:t>
            </a:r>
          </a:p>
          <a:p>
            <a:pPr marL="0" indent="0">
              <a:buNone/>
            </a:pPr>
            <a:endParaRPr kumimoji="1" lang="en-US" altLang="ko-KR" dirty="0"/>
          </a:p>
          <a:p>
            <a:r>
              <a:rPr lang="en-US" altLang="ko-KR" dirty="0"/>
              <a:t>Within the post harvest system are post harvest losses that can not be overlooked, specifically the economic losses depicted by quantitative measurements.</a:t>
            </a:r>
          </a:p>
          <a:p>
            <a:endParaRPr kumimoji="1" lang="en-US" altLang="ko-KR" dirty="0"/>
          </a:p>
          <a:p>
            <a:r>
              <a:rPr lang="en-US" altLang="ko-KR" dirty="0"/>
              <a:t>We found out that the absence of a systemic storage system of rice was the most critical complication, which is why we </a:t>
            </a:r>
            <a:r>
              <a:rPr lang="en-US" altLang="ko-KR" dirty="0" err="1"/>
              <a:t>seeked</a:t>
            </a:r>
            <a:r>
              <a:rPr lang="en-US" altLang="ko-KR" dirty="0"/>
              <a:t> a potential solution through the </a:t>
            </a:r>
            <a:r>
              <a:rPr lang="en-US" altLang="ko-KR" dirty="0" err="1"/>
              <a:t>iGEM</a:t>
            </a:r>
            <a:r>
              <a:rPr lang="en-US" altLang="ko-KR" dirty="0"/>
              <a:t> project.</a:t>
            </a:r>
          </a:p>
          <a:p>
            <a:endParaRPr kumimoji="1" lang="en-US" altLang="ko-KR" dirty="0"/>
          </a:p>
          <a:p>
            <a:r>
              <a:rPr lang="en-US" altLang="ko-KR" dirty="0"/>
              <a:t>This is not only relevant in Sri Lanka, but also in other developing countries, as rice is a major staple food, which exemplifies the urgent need to implement an effective post harvest system.</a:t>
            </a:r>
            <a:endParaRPr kumimoji="1" lang="ko-KR" altLang="en-US" dirty="0"/>
          </a:p>
        </p:txBody>
      </p:sp>
    </p:spTree>
    <p:extLst>
      <p:ext uri="{BB962C8B-B14F-4D97-AF65-F5344CB8AC3E}">
        <p14:creationId xmlns:p14="http://schemas.microsoft.com/office/powerpoint/2010/main" val="26982547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4602E08-F44A-064C-8020-00F3062607B9}"/>
              </a:ext>
            </a:extLst>
          </p:cNvPr>
          <p:cNvSpPr>
            <a:spLocks noGrp="1"/>
          </p:cNvSpPr>
          <p:nvPr>
            <p:ph type="title"/>
          </p:nvPr>
        </p:nvSpPr>
        <p:spPr/>
        <p:txBody>
          <a:bodyPr/>
          <a:lstStyle/>
          <a:p>
            <a:r>
              <a:rPr kumimoji="1" lang="en-US" altLang="ko-KR" dirty="0"/>
              <a:t>4)</a:t>
            </a:r>
            <a:endParaRPr kumimoji="1" lang="ko-KR" altLang="en-US" dirty="0"/>
          </a:p>
        </p:txBody>
      </p:sp>
      <p:sp>
        <p:nvSpPr>
          <p:cNvPr id="3" name="내용 개체 틀 2">
            <a:extLst>
              <a:ext uri="{FF2B5EF4-FFF2-40B4-BE49-F238E27FC236}">
                <a16:creationId xmlns:a16="http://schemas.microsoft.com/office/drawing/2014/main" id="{46A31480-52B8-EF4E-9B40-0BE1BA495061}"/>
              </a:ext>
            </a:extLst>
          </p:cNvPr>
          <p:cNvSpPr>
            <a:spLocks noGrp="1"/>
          </p:cNvSpPr>
          <p:nvPr>
            <p:ph idx="1"/>
          </p:nvPr>
        </p:nvSpPr>
        <p:spPr>
          <a:xfrm>
            <a:off x="471487" y="2442499"/>
            <a:ext cx="5915025" cy="6286274"/>
          </a:xfrm>
        </p:spPr>
        <p:txBody>
          <a:bodyPr/>
          <a:lstStyle/>
          <a:p>
            <a:pPr marL="0" indent="0">
              <a:buNone/>
            </a:pPr>
            <a:r>
              <a:rPr kumimoji="1" lang="en-US" altLang="ko-KR" b="1" dirty="0"/>
              <a:t>Engineering: </a:t>
            </a:r>
            <a:r>
              <a:rPr kumimoji="1" lang="en-US" altLang="ko-KR" dirty="0"/>
              <a:t>Method of Promotion</a:t>
            </a:r>
          </a:p>
          <a:p>
            <a:pPr marL="0" indent="0">
              <a:lnSpc>
                <a:spcPct val="100000"/>
              </a:lnSpc>
              <a:buNone/>
            </a:pPr>
            <a:r>
              <a:rPr lang="en-US" altLang="ko-KR" sz="1800" dirty="0"/>
              <a:t> To make the recombination </a:t>
            </a:r>
            <a:r>
              <a:rPr lang="en-US" altLang="ko-KR" sz="1800" i="1" dirty="0"/>
              <a:t>E.coli</a:t>
            </a:r>
            <a:r>
              <a:rPr lang="en-US" altLang="ko-KR" sz="1800" dirty="0"/>
              <a:t> that expresses CYP1A2, which is a human protein that we need for measuring the concentration of toxin, we had to design the CYP1A2 expression system. So we searched for an appropriate vector plasmid that has multiple cloning sites(MCS) and the antibiotics resistance gene(Here we have kanamycin resistance gene.) for our system. By using two restriction enzymes(Here we’re going to use </a:t>
            </a:r>
            <a:r>
              <a:rPr lang="en-US" altLang="ko-KR" sz="1800" i="1" dirty="0" err="1"/>
              <a:t>EcoRI</a:t>
            </a:r>
            <a:r>
              <a:rPr lang="en-US" altLang="ko-KR" sz="1800" i="1" dirty="0"/>
              <a:t> </a:t>
            </a:r>
            <a:r>
              <a:rPr lang="en-US" altLang="ko-KR" sz="1800" dirty="0"/>
              <a:t>and and</a:t>
            </a:r>
            <a:r>
              <a:rPr lang="en-US" altLang="ko-KR" sz="1800" i="1" dirty="0"/>
              <a:t> </a:t>
            </a:r>
            <a:r>
              <a:rPr lang="en-US" altLang="ko-KR" sz="1800" i="1" dirty="0" err="1"/>
              <a:t>BamHI</a:t>
            </a:r>
            <a:r>
              <a:rPr lang="en-US" altLang="ko-KR" sz="1800" i="1" dirty="0"/>
              <a:t>.</a:t>
            </a:r>
            <a:r>
              <a:rPr lang="en-US" altLang="ko-KR" sz="1800" dirty="0"/>
              <a:t>) and two primers, recombinant vectors that carry the CYP1A2 gene can be constructed. Then, this vector plasmid has to be taken up to the </a:t>
            </a:r>
            <a:r>
              <a:rPr lang="en-US" altLang="ko-KR" sz="1800" i="1" dirty="0"/>
              <a:t>E.coli</a:t>
            </a:r>
            <a:r>
              <a:rPr lang="en-US" altLang="ko-KR" sz="1800" dirty="0"/>
              <a:t> cell, especially bacterial competent cells that have been specially treated to transform efficiently.</a:t>
            </a:r>
            <a:endParaRPr kumimoji="1" lang="ko-KR" altLang="en-US" sz="1800" b="1" dirty="0"/>
          </a:p>
        </p:txBody>
      </p:sp>
      <p:pic>
        <p:nvPicPr>
          <p:cNvPr id="6" name="Picture 18">
            <a:extLst>
              <a:ext uri="{FF2B5EF4-FFF2-40B4-BE49-F238E27FC236}">
                <a16:creationId xmlns:a16="http://schemas.microsoft.com/office/drawing/2014/main" id="{A56FCF81-34DC-7D43-AB1F-684A1B7E72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486" y="6491764"/>
            <a:ext cx="2640162" cy="2237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6600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397</TotalTime>
  <Words>2190</Words>
  <Application>Microsoft Office PowerPoint</Application>
  <PresentationFormat>사용자 지정</PresentationFormat>
  <Paragraphs>227</Paragraphs>
  <Slides>15</Slides>
  <Notes>0</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15</vt:i4>
      </vt:variant>
    </vt:vector>
  </HeadingPairs>
  <TitlesOfParts>
    <vt:vector size="21" baseType="lpstr">
      <vt:lpstr>맑은 고딕</vt:lpstr>
      <vt:lpstr>Arial</vt:lpstr>
      <vt:lpstr>Calibri</vt:lpstr>
      <vt:lpstr>Calibri Light</vt:lpstr>
      <vt:lpstr>Wingdings</vt:lpstr>
      <vt:lpstr>Office 테마</vt:lpstr>
      <vt:lpstr>Poster Presented by: Team KOREA-SIS 2020</vt:lpstr>
      <vt:lpstr>Poster Presented by: Team KOREA-SIS 2020</vt:lpstr>
      <vt:lpstr>Poster Presented by: Team KOREA-SIS 2020</vt:lpstr>
      <vt:lpstr>Poster Presented by: Team KOREA-SIS 2020</vt:lpstr>
      <vt:lpstr>PowerPoint 프레젠테이션</vt:lpstr>
      <vt:lpstr>1) </vt:lpstr>
      <vt:lpstr>2) </vt:lpstr>
      <vt:lpstr>3) </vt:lpstr>
      <vt:lpstr>4)</vt:lpstr>
      <vt:lpstr>5)</vt:lpstr>
      <vt:lpstr>6)</vt:lpstr>
      <vt:lpstr>7)</vt:lpstr>
      <vt:lpstr>8) </vt:lpstr>
      <vt:lpstr>9)</vt:lpstr>
      <vt:lpstr>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Poster Presented by: Team KOREA SIS</dc:title>
  <dc:creator>신세명</dc:creator>
  <cp:lastModifiedBy>Sangwon</cp:lastModifiedBy>
  <cp:revision>37</cp:revision>
  <dcterms:created xsi:type="dcterms:W3CDTF">2020-11-02T11:12:23Z</dcterms:created>
  <dcterms:modified xsi:type="dcterms:W3CDTF">2020-11-10T05:53:56Z</dcterms:modified>
</cp:coreProperties>
</file>